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13716000" cx="24377650"/>
  <p:notesSz cx="6858000" cy="9144000"/>
  <p:embeddedFontLst>
    <p:embeddedFont>
      <p:font typeface="Roboto Medium"/>
      <p:regular r:id="rId44"/>
      <p:bold r:id="rId45"/>
      <p:italic r:id="rId46"/>
      <p:boldItalic r:id="rId47"/>
    </p:embeddedFont>
    <p:embeddedFont>
      <p:font typeface="Roboto"/>
      <p:regular r:id="rId48"/>
      <p:bold r:id="rId49"/>
      <p:italic r:id="rId50"/>
      <p:boldItalic r:id="rId51"/>
    </p:embeddedFont>
    <p:embeddedFont>
      <p:font typeface="Lato Light"/>
      <p:regular r:id="rId52"/>
      <p:bold r:id="rId53"/>
      <p:italic r:id="rId54"/>
      <p:boldItalic r:id="rId55"/>
    </p:embeddedFont>
    <p:embeddedFont>
      <p:font typeface="Roboto Light"/>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F380AF-32E8-4640-BA14-D2670D1482E0}">
  <a:tblStyle styleId="{E6F380AF-32E8-4640-BA14-D2670D1482E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Medium-regular.fntdata"/><Relationship Id="rId43" Type="http://schemas.openxmlformats.org/officeDocument/2006/relationships/slide" Target="slides/slide37.xml"/><Relationship Id="rId46" Type="http://schemas.openxmlformats.org/officeDocument/2006/relationships/font" Target="fonts/RobotoMedium-italic.fntdata"/><Relationship Id="rId45" Type="http://schemas.openxmlformats.org/officeDocument/2006/relationships/font" Target="fonts/Roboto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font" Target="fonts/RobotoMedium-boldItalic.fntdata"/><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LatoLight-bold.fntdata"/><Relationship Id="rId52" Type="http://schemas.openxmlformats.org/officeDocument/2006/relationships/font" Target="fonts/LatoLight-regular.fntdata"/><Relationship Id="rId11" Type="http://schemas.openxmlformats.org/officeDocument/2006/relationships/slide" Target="slides/slide5.xml"/><Relationship Id="rId55" Type="http://schemas.openxmlformats.org/officeDocument/2006/relationships/font" Target="fonts/LatoLight-boldItalic.fntdata"/><Relationship Id="rId10" Type="http://schemas.openxmlformats.org/officeDocument/2006/relationships/slide" Target="slides/slide4.xml"/><Relationship Id="rId54" Type="http://schemas.openxmlformats.org/officeDocument/2006/relationships/font" Target="fonts/LatoLight-italic.fntdata"/><Relationship Id="rId13" Type="http://schemas.openxmlformats.org/officeDocument/2006/relationships/slide" Target="slides/slide7.xml"/><Relationship Id="rId57" Type="http://schemas.openxmlformats.org/officeDocument/2006/relationships/font" Target="fonts/RobotoLight-bold.fntdata"/><Relationship Id="rId12" Type="http://schemas.openxmlformats.org/officeDocument/2006/relationships/slide" Target="slides/slide6.xml"/><Relationship Id="rId56" Type="http://schemas.openxmlformats.org/officeDocument/2006/relationships/font" Target="fonts/RobotoLight-regular.fntdata"/><Relationship Id="rId15" Type="http://schemas.openxmlformats.org/officeDocument/2006/relationships/slide" Target="slides/slide9.xml"/><Relationship Id="rId59" Type="http://schemas.openxmlformats.org/officeDocument/2006/relationships/font" Target="fonts/RobotoLight-boldItalic.fntdata"/><Relationship Id="rId14" Type="http://schemas.openxmlformats.org/officeDocument/2006/relationships/slide" Target="slides/slide8.xml"/><Relationship Id="rId58" Type="http://schemas.openxmlformats.org/officeDocument/2006/relationships/font" Target="fonts/RobotoLigh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4624 - Successful Logon    	4743 - </a:t>
            </a:r>
            <a:r>
              <a:rPr lang="en-US"/>
              <a:t>Account Deletion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OTHER not ideal</a:t>
            </a:r>
            <a:endParaRPr/>
          </a:p>
        </p:txBody>
      </p:sp>
      <p:sp>
        <p:nvSpPr>
          <p:cNvPr id="268" name="Google Shape;268;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72a1dc8194_4_14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72a1dc8194_4_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914400" rtl="0" algn="l">
              <a:lnSpc>
                <a:spcPct val="115000"/>
              </a:lnSpc>
              <a:spcBef>
                <a:spcPts val="0"/>
              </a:spcBef>
              <a:spcAft>
                <a:spcPts val="0"/>
              </a:spcAft>
              <a:buClr>
                <a:schemeClr val="dk1"/>
              </a:buClr>
              <a:buSzPts val="1200"/>
              <a:buFont typeface="Roboto"/>
              <a:buChar char="●"/>
            </a:pPr>
            <a:r>
              <a:rPr lang="en-US" sz="1200">
                <a:latin typeface="Roboto"/>
                <a:ea typeface="Roboto"/>
                <a:cs typeface="Roboto"/>
                <a:sym typeface="Roboto"/>
              </a:rPr>
              <a:t>User_a primarily logged in from 1 AM to 3 AM on March 25th, 2020.</a:t>
            </a:r>
            <a:endParaRPr sz="1200">
              <a:latin typeface="Roboto"/>
              <a:ea typeface="Roboto"/>
              <a:cs typeface="Roboto"/>
              <a:sym typeface="Roboto"/>
            </a:endParaRPr>
          </a:p>
          <a:p>
            <a:pPr indent="-304800" lvl="0" marL="914400" rtl="0" algn="l">
              <a:lnSpc>
                <a:spcPct val="115000"/>
              </a:lnSpc>
              <a:spcBef>
                <a:spcPts val="0"/>
              </a:spcBef>
              <a:spcAft>
                <a:spcPts val="0"/>
              </a:spcAft>
              <a:buClr>
                <a:schemeClr val="dk1"/>
              </a:buClr>
              <a:buSzPts val="1200"/>
              <a:buFont typeface="Roboto"/>
              <a:buChar char="●"/>
            </a:pPr>
            <a:r>
              <a:rPr lang="en-US" sz="1200">
                <a:latin typeface="Roboto"/>
                <a:ea typeface="Roboto"/>
                <a:cs typeface="Roboto"/>
                <a:sym typeface="Roboto"/>
              </a:rPr>
              <a:t>Failures at 8am</a:t>
            </a:r>
            <a:endParaRPr sz="1200">
              <a:latin typeface="Roboto"/>
              <a:ea typeface="Roboto"/>
              <a:cs typeface="Roboto"/>
              <a:sym typeface="Roboto"/>
            </a:endParaRPr>
          </a:p>
          <a:p>
            <a:pPr indent="-304800" lvl="0" marL="914400" rtl="0" algn="l">
              <a:lnSpc>
                <a:spcPct val="115000"/>
              </a:lnSpc>
              <a:spcBef>
                <a:spcPts val="0"/>
              </a:spcBef>
              <a:spcAft>
                <a:spcPts val="0"/>
              </a:spcAft>
              <a:buClr>
                <a:schemeClr val="dk1"/>
              </a:buClr>
              <a:buSzPts val="1200"/>
              <a:buFont typeface="Roboto"/>
              <a:buChar char="●"/>
            </a:pPr>
            <a:r>
              <a:rPr lang="en-US" sz="1200">
                <a:latin typeface="Roboto"/>
                <a:ea typeface="Roboto"/>
                <a:cs typeface="Roboto"/>
                <a:sym typeface="Roboto"/>
              </a:rPr>
              <a:t>User_k primarily logged in 10 AM on March 25th, 2020. </a:t>
            </a:r>
            <a:endParaRPr sz="1200">
              <a:latin typeface="Roboto"/>
              <a:ea typeface="Roboto"/>
              <a:cs typeface="Roboto"/>
              <a:sym typeface="Roboto"/>
            </a:endParaRPr>
          </a:p>
          <a:p>
            <a:pPr indent="-304800" lvl="0" marL="914400" rtl="0" algn="l">
              <a:lnSpc>
                <a:spcPct val="115000"/>
              </a:lnSpc>
              <a:spcBef>
                <a:spcPts val="0"/>
              </a:spcBef>
              <a:spcAft>
                <a:spcPts val="0"/>
              </a:spcAft>
              <a:buClr>
                <a:schemeClr val="dk1"/>
              </a:buClr>
              <a:buSzPts val="1200"/>
              <a:buFont typeface="Roboto"/>
              <a:buChar char="●"/>
            </a:pPr>
            <a:r>
              <a:rPr lang="en-US" sz="1200">
                <a:latin typeface="Roboto"/>
                <a:ea typeface="Roboto"/>
                <a:cs typeface="Roboto"/>
                <a:sym typeface="Roboto"/>
              </a:rPr>
              <a:t>User_j primarily logged in from 11 AM to 12 PM on March 25th, 2020. </a:t>
            </a:r>
            <a:endParaRPr sz="1200">
              <a:latin typeface="Roboto"/>
              <a:ea typeface="Roboto"/>
              <a:cs typeface="Roboto"/>
              <a:sym typeface="Roboto"/>
            </a:endParaRPr>
          </a:p>
          <a:p>
            <a:pPr indent="-304800" lvl="0" marL="914400" rtl="0" algn="l">
              <a:lnSpc>
                <a:spcPct val="115000"/>
              </a:lnSpc>
              <a:spcBef>
                <a:spcPts val="0"/>
              </a:spcBef>
              <a:spcAft>
                <a:spcPts val="0"/>
              </a:spcAft>
              <a:buClr>
                <a:schemeClr val="dk1"/>
              </a:buClr>
              <a:buSzPts val="1200"/>
              <a:buFont typeface="Roboto"/>
              <a:buChar char="●"/>
            </a:pPr>
            <a:r>
              <a:rPr lang="en-US" sz="1200">
                <a:latin typeface="Roboto"/>
                <a:ea typeface="Roboto"/>
                <a:cs typeface="Roboto"/>
                <a:sym typeface="Roboto"/>
              </a:rPr>
              <a:t>A J and K sus</a:t>
            </a:r>
            <a:endParaRPr sz="1200">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914400" rtl="0" algn="l">
              <a:lnSpc>
                <a:spcPct val="115000"/>
              </a:lnSpc>
              <a:spcBef>
                <a:spcPts val="0"/>
              </a:spcBef>
              <a:spcAft>
                <a:spcPts val="0"/>
              </a:spcAft>
              <a:buClr>
                <a:schemeClr val="dk1"/>
              </a:buClr>
              <a:buSzPts val="1200"/>
              <a:buFont typeface="Roboto"/>
              <a:buChar char="●"/>
            </a:pPr>
            <a:r>
              <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dacafa26d_0_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dacafa26d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CORRELATION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72a1dc8194_4_1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72a1dc8194_4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correlation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alerts &gt; analysis &gt; summary</a:t>
            </a:r>
            <a:endParaRPr/>
          </a:p>
        </p:txBody>
      </p:sp>
      <p:sp>
        <p:nvSpPr>
          <p:cNvPr id="134" name="Google Shape;134;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dacafa26d_0_9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edacafa26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72a1dc8194_4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72a1dc8194_4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72a1dc8194_12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72a1dc8194_12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 all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831006" y="1985533"/>
            <a:ext cx="22715700" cy="5473500"/>
          </a:xfrm>
          <a:prstGeom prst="rect">
            <a:avLst/>
          </a:prstGeom>
        </p:spPr>
        <p:txBody>
          <a:bodyPr anchorCtr="0" anchor="b" bIns="243750" lIns="243750" spcFirstLastPara="1" rIns="243750" wrap="square" tIns="243750">
            <a:normAutofit/>
          </a:bodyPr>
          <a:lstStyle>
            <a:lvl1pPr lvl="0" algn="ctr">
              <a:spcBef>
                <a:spcPts val="0"/>
              </a:spcBef>
              <a:spcAft>
                <a:spcPts val="0"/>
              </a:spcAft>
              <a:buSzPts val="13900"/>
              <a:buNone/>
              <a:defRPr sz="13900"/>
            </a:lvl1pPr>
            <a:lvl2pPr lvl="1" algn="ctr">
              <a:spcBef>
                <a:spcPts val="0"/>
              </a:spcBef>
              <a:spcAft>
                <a:spcPts val="0"/>
              </a:spcAft>
              <a:buSzPts val="13900"/>
              <a:buNone/>
              <a:defRPr sz="13900"/>
            </a:lvl2pPr>
            <a:lvl3pPr lvl="2" algn="ctr">
              <a:spcBef>
                <a:spcPts val="0"/>
              </a:spcBef>
              <a:spcAft>
                <a:spcPts val="0"/>
              </a:spcAft>
              <a:buSzPts val="13900"/>
              <a:buNone/>
              <a:defRPr sz="13900"/>
            </a:lvl3pPr>
            <a:lvl4pPr lvl="3" algn="ctr">
              <a:spcBef>
                <a:spcPts val="0"/>
              </a:spcBef>
              <a:spcAft>
                <a:spcPts val="0"/>
              </a:spcAft>
              <a:buSzPts val="13900"/>
              <a:buNone/>
              <a:defRPr sz="13900"/>
            </a:lvl4pPr>
            <a:lvl5pPr lvl="4" algn="ctr">
              <a:spcBef>
                <a:spcPts val="0"/>
              </a:spcBef>
              <a:spcAft>
                <a:spcPts val="0"/>
              </a:spcAft>
              <a:buSzPts val="13900"/>
              <a:buNone/>
              <a:defRPr sz="13900"/>
            </a:lvl5pPr>
            <a:lvl6pPr lvl="5" algn="ctr">
              <a:spcBef>
                <a:spcPts val="0"/>
              </a:spcBef>
              <a:spcAft>
                <a:spcPts val="0"/>
              </a:spcAft>
              <a:buSzPts val="13900"/>
              <a:buNone/>
              <a:defRPr sz="13900"/>
            </a:lvl6pPr>
            <a:lvl7pPr lvl="6" algn="ctr">
              <a:spcBef>
                <a:spcPts val="0"/>
              </a:spcBef>
              <a:spcAft>
                <a:spcPts val="0"/>
              </a:spcAft>
              <a:buSzPts val="13900"/>
              <a:buNone/>
              <a:defRPr sz="13900"/>
            </a:lvl7pPr>
            <a:lvl8pPr lvl="7" algn="ctr">
              <a:spcBef>
                <a:spcPts val="0"/>
              </a:spcBef>
              <a:spcAft>
                <a:spcPts val="0"/>
              </a:spcAft>
              <a:buSzPts val="13900"/>
              <a:buNone/>
              <a:defRPr sz="13900"/>
            </a:lvl8pPr>
            <a:lvl9pPr lvl="8" algn="ctr">
              <a:spcBef>
                <a:spcPts val="0"/>
              </a:spcBef>
              <a:spcAft>
                <a:spcPts val="0"/>
              </a:spcAft>
              <a:buSzPts val="13900"/>
              <a:buNone/>
              <a:defRPr sz="13900"/>
            </a:lvl9pPr>
          </a:lstStyle>
          <a:p/>
        </p:txBody>
      </p:sp>
      <p:sp>
        <p:nvSpPr>
          <p:cNvPr id="15" name="Google Shape;15;p2"/>
          <p:cNvSpPr txBox="1"/>
          <p:nvPr>
            <p:ph idx="1" type="subTitle"/>
          </p:nvPr>
        </p:nvSpPr>
        <p:spPr>
          <a:xfrm>
            <a:off x="830984" y="7557667"/>
            <a:ext cx="22715700" cy="2113500"/>
          </a:xfrm>
          <a:prstGeom prst="rect">
            <a:avLst/>
          </a:prstGeom>
        </p:spPr>
        <p:txBody>
          <a:bodyPr anchorCtr="0" anchor="t" bIns="243750" lIns="243750" spcFirstLastPara="1" rIns="243750" wrap="square" tIns="243750">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p:txBody>
      </p:sp>
      <p:sp>
        <p:nvSpPr>
          <p:cNvPr id="16" name="Google Shape;16;p2"/>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830984" y="2949667"/>
            <a:ext cx="22715700" cy="5235900"/>
          </a:xfrm>
          <a:prstGeom prst="rect">
            <a:avLst/>
          </a:prstGeom>
        </p:spPr>
        <p:txBody>
          <a:bodyPr anchorCtr="0" anchor="b" bIns="243750" lIns="243750" spcFirstLastPara="1" rIns="243750" wrap="square" tIns="243750">
            <a:normAutofit/>
          </a:bodyPr>
          <a:lstStyle>
            <a:lvl1pPr lvl="0" algn="ctr">
              <a:spcBef>
                <a:spcPts val="0"/>
              </a:spcBef>
              <a:spcAft>
                <a:spcPts val="0"/>
              </a:spcAft>
              <a:buSzPts val="32000"/>
              <a:buNone/>
              <a:defRPr sz="32000"/>
            </a:lvl1pPr>
            <a:lvl2pPr lvl="1" algn="ctr">
              <a:spcBef>
                <a:spcPts val="0"/>
              </a:spcBef>
              <a:spcAft>
                <a:spcPts val="0"/>
              </a:spcAft>
              <a:buSzPts val="32000"/>
              <a:buNone/>
              <a:defRPr sz="32000"/>
            </a:lvl2pPr>
            <a:lvl3pPr lvl="2" algn="ctr">
              <a:spcBef>
                <a:spcPts val="0"/>
              </a:spcBef>
              <a:spcAft>
                <a:spcPts val="0"/>
              </a:spcAft>
              <a:buSzPts val="32000"/>
              <a:buNone/>
              <a:defRPr sz="32000"/>
            </a:lvl3pPr>
            <a:lvl4pPr lvl="3" algn="ctr">
              <a:spcBef>
                <a:spcPts val="0"/>
              </a:spcBef>
              <a:spcAft>
                <a:spcPts val="0"/>
              </a:spcAft>
              <a:buSzPts val="32000"/>
              <a:buNone/>
              <a:defRPr sz="32000"/>
            </a:lvl4pPr>
            <a:lvl5pPr lvl="4" algn="ctr">
              <a:spcBef>
                <a:spcPts val="0"/>
              </a:spcBef>
              <a:spcAft>
                <a:spcPts val="0"/>
              </a:spcAft>
              <a:buSzPts val="32000"/>
              <a:buNone/>
              <a:defRPr sz="32000"/>
            </a:lvl5pPr>
            <a:lvl6pPr lvl="5" algn="ctr">
              <a:spcBef>
                <a:spcPts val="0"/>
              </a:spcBef>
              <a:spcAft>
                <a:spcPts val="0"/>
              </a:spcAft>
              <a:buSzPts val="32000"/>
              <a:buNone/>
              <a:defRPr sz="32000"/>
            </a:lvl6pPr>
            <a:lvl7pPr lvl="6" algn="ctr">
              <a:spcBef>
                <a:spcPts val="0"/>
              </a:spcBef>
              <a:spcAft>
                <a:spcPts val="0"/>
              </a:spcAft>
              <a:buSzPts val="32000"/>
              <a:buNone/>
              <a:defRPr sz="32000"/>
            </a:lvl7pPr>
            <a:lvl8pPr lvl="7" algn="ctr">
              <a:spcBef>
                <a:spcPts val="0"/>
              </a:spcBef>
              <a:spcAft>
                <a:spcPts val="0"/>
              </a:spcAft>
              <a:buSzPts val="32000"/>
              <a:buNone/>
              <a:defRPr sz="32000"/>
            </a:lvl8pPr>
            <a:lvl9pPr lvl="8" algn="ctr">
              <a:spcBef>
                <a:spcPts val="0"/>
              </a:spcBef>
              <a:spcAft>
                <a:spcPts val="0"/>
              </a:spcAft>
              <a:buSzPts val="32000"/>
              <a:buNone/>
              <a:defRPr sz="32000"/>
            </a:lvl9pPr>
          </a:lstStyle>
          <a:p>
            <a:r>
              <a:t>xx%</a:t>
            </a:r>
          </a:p>
        </p:txBody>
      </p:sp>
      <p:sp>
        <p:nvSpPr>
          <p:cNvPr id="50" name="Google Shape;50;p11"/>
          <p:cNvSpPr txBox="1"/>
          <p:nvPr>
            <p:ph idx="1" type="body"/>
          </p:nvPr>
        </p:nvSpPr>
        <p:spPr>
          <a:xfrm>
            <a:off x="830984" y="8405933"/>
            <a:ext cx="22715700" cy="3468900"/>
          </a:xfrm>
          <a:prstGeom prst="rect">
            <a:avLst/>
          </a:prstGeom>
        </p:spPr>
        <p:txBody>
          <a:bodyPr anchorCtr="0" anchor="t" bIns="243750" lIns="243750" spcFirstLastPara="1" rIns="243750" wrap="square" tIns="243750">
            <a:normAutofit/>
          </a:bodyPr>
          <a:lstStyle>
            <a:lvl1pPr indent="-533400" lvl="0" marL="457200" algn="ctr">
              <a:spcBef>
                <a:spcPts val="0"/>
              </a:spcBef>
              <a:spcAft>
                <a:spcPts val="0"/>
              </a:spcAft>
              <a:buSzPts val="4800"/>
              <a:buChar char="●"/>
              <a:defRPr/>
            </a:lvl1pPr>
            <a:lvl2pPr indent="-463550" lvl="1" marL="914400" algn="ctr">
              <a:spcBef>
                <a:spcPts val="0"/>
              </a:spcBef>
              <a:spcAft>
                <a:spcPts val="0"/>
              </a:spcAft>
              <a:buSzPts val="3700"/>
              <a:buChar char="○"/>
              <a:defRPr/>
            </a:lvl2pPr>
            <a:lvl3pPr indent="-463550" lvl="2" marL="1371600" algn="ctr">
              <a:spcBef>
                <a:spcPts val="0"/>
              </a:spcBef>
              <a:spcAft>
                <a:spcPts val="0"/>
              </a:spcAft>
              <a:buSzPts val="3700"/>
              <a:buChar char="■"/>
              <a:defRPr/>
            </a:lvl3pPr>
            <a:lvl4pPr indent="-463550" lvl="3" marL="1828800" algn="ctr">
              <a:spcBef>
                <a:spcPts val="0"/>
              </a:spcBef>
              <a:spcAft>
                <a:spcPts val="0"/>
              </a:spcAft>
              <a:buSzPts val="3700"/>
              <a:buChar char="●"/>
              <a:defRPr/>
            </a:lvl4pPr>
            <a:lvl5pPr indent="-463550" lvl="4" marL="2286000" algn="ctr">
              <a:spcBef>
                <a:spcPts val="0"/>
              </a:spcBef>
              <a:spcAft>
                <a:spcPts val="0"/>
              </a:spcAft>
              <a:buSzPts val="3700"/>
              <a:buChar char="○"/>
              <a:defRPr/>
            </a:lvl5pPr>
            <a:lvl6pPr indent="-463550" lvl="5" marL="2743200" algn="ctr">
              <a:spcBef>
                <a:spcPts val="0"/>
              </a:spcBef>
              <a:spcAft>
                <a:spcPts val="0"/>
              </a:spcAft>
              <a:buSzPts val="3700"/>
              <a:buChar char="■"/>
              <a:defRPr/>
            </a:lvl6pPr>
            <a:lvl7pPr indent="-463550" lvl="6" marL="3200400" algn="ctr">
              <a:spcBef>
                <a:spcPts val="0"/>
              </a:spcBef>
              <a:spcAft>
                <a:spcPts val="0"/>
              </a:spcAft>
              <a:buSzPts val="3700"/>
              <a:buChar char="●"/>
              <a:defRPr/>
            </a:lvl7pPr>
            <a:lvl8pPr indent="-463550" lvl="7" marL="3657600" algn="ctr">
              <a:spcBef>
                <a:spcPts val="0"/>
              </a:spcBef>
              <a:spcAft>
                <a:spcPts val="0"/>
              </a:spcAft>
              <a:buSzPts val="3700"/>
              <a:buChar char="○"/>
              <a:defRPr/>
            </a:lvl8pPr>
            <a:lvl9pPr indent="-463550" lvl="8" marL="4114800" algn="ctr">
              <a:spcBef>
                <a:spcPts val="0"/>
              </a:spcBef>
              <a:spcAft>
                <a:spcPts val="0"/>
              </a:spcAft>
              <a:buSzPts val="3700"/>
              <a:buChar char="■"/>
              <a:defRPr/>
            </a:lvl9pPr>
          </a:lstStyle>
          <a:p/>
        </p:txBody>
      </p:sp>
      <p:sp>
        <p:nvSpPr>
          <p:cNvPr id="51" name="Google Shape;51;p11"/>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54" name="Shape 54"/>
        <p:cNvGrpSpPr/>
        <p:nvPr/>
      </p:nvGrpSpPr>
      <p:grpSpPr>
        <a:xfrm>
          <a:off x="0" y="0"/>
          <a:ext cx="0" cy="0"/>
          <a:chOff x="0" y="0"/>
          <a:chExt cx="0" cy="0"/>
        </a:xfrm>
      </p:grpSpPr>
      <p:pic>
        <p:nvPicPr>
          <p:cNvPr id="55" name="Google Shape;55;p13"/>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56" name="Google Shape;56;p13"/>
          <p:cNvSpPr txBox="1"/>
          <p:nvPr>
            <p:ph type="title"/>
          </p:nvPr>
        </p:nvSpPr>
        <p:spPr>
          <a:xfrm>
            <a:off x="632102" y="5569267"/>
            <a:ext cx="22914900" cy="2112900"/>
          </a:xfrm>
          <a:prstGeom prst="rect">
            <a:avLst/>
          </a:prstGeom>
        </p:spPr>
        <p:txBody>
          <a:bodyPr anchorCtr="0" anchor="t" bIns="243750" lIns="243750" spcFirstLastPara="1" rIns="243750" wrap="square" tIns="243750">
            <a:norm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57" name="Google Shape;57;p1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13"/>
          <p:cNvSpPr txBox="1"/>
          <p:nvPr>
            <p:ph idx="1"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59" name="Shape 59"/>
        <p:cNvGrpSpPr/>
        <p:nvPr/>
      </p:nvGrpSpPr>
      <p:grpSpPr>
        <a:xfrm>
          <a:off x="0" y="0"/>
          <a:ext cx="0" cy="0"/>
          <a:chOff x="0" y="0"/>
          <a:chExt cx="0" cy="0"/>
        </a:xfrm>
      </p:grpSpPr>
      <p:sp>
        <p:nvSpPr>
          <p:cNvPr id="60" name="Google Shape;60;p14"/>
          <p:cNvSpPr txBox="1"/>
          <p:nvPr>
            <p:ph type="title"/>
          </p:nvPr>
        </p:nvSpPr>
        <p:spPr>
          <a:xfrm>
            <a:off x="-32791" y="0"/>
            <a:ext cx="244431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 name="Google Shape;61;p14"/>
          <p:cNvSpPr txBox="1"/>
          <p:nvPr>
            <p:ph idx="1" type="subTitle"/>
          </p:nvPr>
        </p:nvSpPr>
        <p:spPr>
          <a:xfrm>
            <a:off x="0" y="1802600"/>
            <a:ext cx="243777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cxnSp>
        <p:nvCxnSpPr>
          <p:cNvPr id="62" name="Google Shape;62;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3" name="Google Shape;63;p1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 name="Google Shape;64;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5" name="Google Shape;65;p14"/>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66" name="Google Shape;66;p14"/>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 name="Google Shape;67;p14"/>
          <p:cNvSpPr txBox="1"/>
          <p:nvPr>
            <p:ph idx="3" type="subTitle"/>
          </p:nvPr>
        </p:nvSpPr>
        <p:spPr>
          <a:xfrm>
            <a:off x="1930897" y="5167539"/>
            <a:ext cx="6322500" cy="5911200"/>
          </a:xfrm>
          <a:prstGeom prst="rect">
            <a:avLst/>
          </a:prstGeom>
        </p:spPr>
        <p:txBody>
          <a:bodyPr anchorCtr="0" anchor="t" bIns="487575" lIns="487575" spcFirstLastPara="1" rIns="487575" wrap="square" tIns="487575">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grpSp>
        <p:nvGrpSpPr>
          <p:cNvPr id="68" name="Google Shape;68;p14"/>
          <p:cNvGrpSpPr/>
          <p:nvPr/>
        </p:nvGrpSpPr>
        <p:grpSpPr>
          <a:xfrm>
            <a:off x="1218833" y="3586941"/>
            <a:ext cx="1421954" cy="1422613"/>
            <a:chOff x="457200" y="1378813"/>
            <a:chExt cx="695400" cy="695450"/>
          </a:xfrm>
        </p:grpSpPr>
        <p:sp>
          <p:nvSpPr>
            <p:cNvPr id="69" name="Google Shape;69;p1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70" name="Google Shape;70;p14"/>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71" name="Google Shape;71;p14"/>
          <p:cNvGrpSpPr/>
          <p:nvPr/>
        </p:nvGrpSpPr>
        <p:grpSpPr>
          <a:xfrm>
            <a:off x="8608308" y="3586941"/>
            <a:ext cx="1421954" cy="1422613"/>
            <a:chOff x="457200" y="1378813"/>
            <a:chExt cx="695400" cy="695450"/>
          </a:xfrm>
        </p:grpSpPr>
        <p:sp>
          <p:nvSpPr>
            <p:cNvPr id="72" name="Google Shape;72;p1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73" name="Google Shape;73;p14"/>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74" name="Google Shape;74;p14"/>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 name="Google Shape;75;p14"/>
          <p:cNvSpPr txBox="1"/>
          <p:nvPr>
            <p:ph idx="4" type="subTitle"/>
          </p:nvPr>
        </p:nvSpPr>
        <p:spPr>
          <a:xfrm>
            <a:off x="9320372" y="5167565"/>
            <a:ext cx="6322500" cy="7100700"/>
          </a:xfrm>
          <a:prstGeom prst="rect">
            <a:avLst/>
          </a:prstGeom>
        </p:spPr>
        <p:txBody>
          <a:bodyPr anchorCtr="0" anchor="t" bIns="487575" lIns="487575" spcFirstLastPara="1" rIns="487575" wrap="square" tIns="487575">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grpSp>
        <p:nvGrpSpPr>
          <p:cNvPr id="76" name="Google Shape;76;p14"/>
          <p:cNvGrpSpPr/>
          <p:nvPr/>
        </p:nvGrpSpPr>
        <p:grpSpPr>
          <a:xfrm>
            <a:off x="16353290" y="3588941"/>
            <a:ext cx="1421954" cy="1422613"/>
            <a:chOff x="457200" y="1378813"/>
            <a:chExt cx="695400" cy="695450"/>
          </a:xfrm>
        </p:grpSpPr>
        <p:sp>
          <p:nvSpPr>
            <p:cNvPr id="77" name="Google Shape;77;p1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78" name="Google Shape;78;p14"/>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79" name="Google Shape;79;p14"/>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 name="Google Shape;80;p1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81" name="Shape 81"/>
        <p:cNvGrpSpPr/>
        <p:nvPr/>
      </p:nvGrpSpPr>
      <p:grpSpPr>
        <a:xfrm>
          <a:off x="0" y="0"/>
          <a:ext cx="0" cy="0"/>
          <a:chOff x="0" y="0"/>
          <a:chExt cx="0" cy="0"/>
        </a:xfrm>
      </p:grpSpPr>
      <p:pic>
        <p:nvPicPr>
          <p:cNvPr id="82" name="Google Shape;82;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3" name="Google Shape;83;p15"/>
          <p:cNvSpPr txBox="1"/>
          <p:nvPr>
            <p:ph type="title"/>
          </p:nvPr>
        </p:nvSpPr>
        <p:spPr>
          <a:xfrm>
            <a:off x="731343" y="5569267"/>
            <a:ext cx="22914900" cy="2112900"/>
          </a:xfrm>
          <a:prstGeom prst="rect">
            <a:avLst/>
          </a:prstGeom>
        </p:spPr>
        <p:txBody>
          <a:bodyPr anchorCtr="0" anchor="t" bIns="243750" lIns="243750" spcFirstLastPara="1" rIns="243750" wrap="square" tIns="243750">
            <a:norm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4" name="Google Shape;84;p15"/>
          <p:cNvSpPr txBox="1"/>
          <p:nvPr>
            <p:ph idx="12" type="sldNum"/>
          </p:nvPr>
        </p:nvSpPr>
        <p:spPr>
          <a:xfrm>
            <a:off x="22812148" y="12666269"/>
            <a:ext cx="1462800" cy="1049700"/>
          </a:xfrm>
          <a:prstGeom prst="rect">
            <a:avLst/>
          </a:prstGeom>
        </p:spPr>
        <p:txBody>
          <a:bodyPr anchorCtr="0" anchor="t" bIns="243750" lIns="243750" spcFirstLastPara="1" rIns="243750" wrap="square" tIns="243750">
            <a:normAutofit lnSpcReduction="10000"/>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85" name="Google Shape;85;p15"/>
          <p:cNvSpPr txBox="1"/>
          <p:nvPr>
            <p:ph idx="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p15"/>
          <p:cNvSpPr txBox="1"/>
          <p:nvPr>
            <p:ph idx="1"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7" name="Shape 87"/>
        <p:cNvGrpSpPr/>
        <p:nvPr/>
      </p:nvGrpSpPr>
      <p:grpSpPr>
        <a:xfrm>
          <a:off x="0" y="0"/>
          <a:ext cx="0" cy="0"/>
          <a:chOff x="0" y="0"/>
          <a:chExt cx="0" cy="0"/>
        </a:xfrm>
      </p:grpSpPr>
      <p:sp>
        <p:nvSpPr>
          <p:cNvPr id="88" name="Google Shape;88;p16"/>
          <p:cNvSpPr txBox="1"/>
          <p:nvPr>
            <p:ph type="title"/>
          </p:nvPr>
        </p:nvSpPr>
        <p:spPr>
          <a:xfrm>
            <a:off x="-32791" y="0"/>
            <a:ext cx="244431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9" name="Google Shape;89;p16"/>
          <p:cNvSpPr txBox="1"/>
          <p:nvPr>
            <p:ph idx="1" type="subTitle"/>
          </p:nvPr>
        </p:nvSpPr>
        <p:spPr>
          <a:xfrm>
            <a:off x="0" y="1802600"/>
            <a:ext cx="243777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cxnSp>
        <p:nvCxnSpPr>
          <p:cNvPr id="90" name="Google Shape;90;p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1" name="Google Shape;91;p1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2" name="Google Shape;92;p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 name="Google Shape;93;p16"/>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94" name="Google Shape;94;p16"/>
          <p:cNvSpPr txBox="1"/>
          <p:nvPr>
            <p:ph idx="3" type="body"/>
          </p:nvPr>
        </p:nvSpPr>
        <p:spPr>
          <a:xfrm>
            <a:off x="467" y="3424667"/>
            <a:ext cx="24377700" cy="9659100"/>
          </a:xfrm>
          <a:prstGeom prst="rect">
            <a:avLst/>
          </a:prstGeom>
        </p:spPr>
        <p:txBody>
          <a:bodyPr anchorCtr="0" anchor="t" bIns="2437975" lIns="1219000" spcFirstLastPara="1" rIns="1219000" wrap="square" tIns="0">
            <a:norm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95" name="Shape 95"/>
        <p:cNvGrpSpPr/>
        <p:nvPr/>
      </p:nvGrpSpPr>
      <p:grpSpPr>
        <a:xfrm>
          <a:off x="0" y="0"/>
          <a:ext cx="0" cy="0"/>
          <a:chOff x="0" y="0"/>
          <a:chExt cx="0" cy="0"/>
        </a:xfrm>
      </p:grpSpPr>
      <p:pic>
        <p:nvPicPr>
          <p:cNvPr id="96" name="Google Shape;96;p17"/>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97" name="Google Shape;97;p17"/>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 name="Google Shape;98;p17"/>
          <p:cNvSpPr txBox="1"/>
          <p:nvPr>
            <p:ph type="title"/>
          </p:nvPr>
        </p:nvSpPr>
        <p:spPr>
          <a:xfrm>
            <a:off x="-32791" y="0"/>
            <a:ext cx="244431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7"/>
          <p:cNvSpPr txBox="1"/>
          <p:nvPr>
            <p:ph idx="1" type="subTitle"/>
          </p:nvPr>
        </p:nvSpPr>
        <p:spPr>
          <a:xfrm>
            <a:off x="0" y="1802600"/>
            <a:ext cx="243777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cxnSp>
        <p:nvCxnSpPr>
          <p:cNvPr id="100" name="Google Shape;100;p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1" name="Google Shape;101;p1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2" name="Google Shape;102;p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03" name="Google Shape;103;p17"/>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04" name="Google Shape;104;p17"/>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105" name="Google Shape;105;p17"/>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6" name="Google Shape;106;p17"/>
          <p:cNvSpPr txBox="1"/>
          <p:nvPr>
            <p:ph idx="3" type="subTitle"/>
          </p:nvPr>
        </p:nvSpPr>
        <p:spPr>
          <a:xfrm>
            <a:off x="-32791" y="5695600"/>
            <a:ext cx="11459400" cy="6785700"/>
          </a:xfrm>
          <a:prstGeom prst="rect">
            <a:avLst/>
          </a:prstGeom>
        </p:spPr>
        <p:txBody>
          <a:bodyPr anchorCtr="0" anchor="t" bIns="0" lIns="1219000"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07" name="Google Shape;107;p17"/>
          <p:cNvSpPr txBox="1"/>
          <p:nvPr>
            <p:ph idx="4" type="subTitle"/>
          </p:nvPr>
        </p:nvSpPr>
        <p:spPr>
          <a:xfrm>
            <a:off x="2869453" y="3795933"/>
            <a:ext cx="8151600" cy="1269600"/>
          </a:xfrm>
          <a:prstGeom prst="rect">
            <a:avLst/>
          </a:prstGeom>
        </p:spPr>
        <p:txBody>
          <a:bodyPr anchorCtr="0" anchor="ctr" bIns="0" lIns="487575"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08" name="Google Shape;108;p17"/>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09" name="Google Shape;109;p17"/>
          <p:cNvGrpSpPr/>
          <p:nvPr/>
        </p:nvGrpSpPr>
        <p:grpSpPr>
          <a:xfrm>
            <a:off x="13160055" y="3796141"/>
            <a:ext cx="1421954" cy="1422613"/>
            <a:chOff x="457200" y="1378813"/>
            <a:chExt cx="695400" cy="695450"/>
          </a:xfrm>
        </p:grpSpPr>
        <p:sp>
          <p:nvSpPr>
            <p:cNvPr id="110" name="Google Shape;110;p17"/>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111" name="Google Shape;111;p17"/>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12" name="Google Shape;112;p17"/>
          <p:cNvSpPr txBox="1"/>
          <p:nvPr>
            <p:ph idx="5" type="subTitle"/>
          </p:nvPr>
        </p:nvSpPr>
        <p:spPr>
          <a:xfrm>
            <a:off x="11908365" y="5701600"/>
            <a:ext cx="11459400" cy="6785700"/>
          </a:xfrm>
          <a:prstGeom prst="rect">
            <a:avLst/>
          </a:prstGeom>
        </p:spPr>
        <p:txBody>
          <a:bodyPr anchorCtr="0" anchor="t" bIns="0" lIns="1219000"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13" name="Google Shape;113;p17"/>
          <p:cNvSpPr txBox="1"/>
          <p:nvPr>
            <p:ph idx="6" type="subTitle"/>
          </p:nvPr>
        </p:nvSpPr>
        <p:spPr>
          <a:xfrm>
            <a:off x="14810609" y="3801933"/>
            <a:ext cx="8151600" cy="1269600"/>
          </a:xfrm>
          <a:prstGeom prst="rect">
            <a:avLst/>
          </a:prstGeom>
        </p:spPr>
        <p:txBody>
          <a:bodyPr anchorCtr="0" anchor="ctr" bIns="0" lIns="487575"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14" name="Google Shape;114;p17"/>
          <p:cNvSpPr txBox="1"/>
          <p:nvPr>
            <p:ph idx="7" type="subTitle"/>
          </p:nvPr>
        </p:nvSpPr>
        <p:spPr>
          <a:xfrm>
            <a:off x="1218882" y="3730752"/>
            <a:ext cx="1422000" cy="1271100"/>
          </a:xfrm>
          <a:prstGeom prst="rect">
            <a:avLst/>
          </a:prstGeom>
        </p:spPr>
        <p:txBody>
          <a:bodyPr anchorCtr="0" anchor="t" bIns="0" lIns="0" spcFirstLastPara="1" rIns="0" wrap="square" tIns="243750">
            <a:norm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3200"/>
              </a:spcBef>
              <a:spcAft>
                <a:spcPts val="0"/>
              </a:spcAft>
              <a:buNone/>
              <a:defRPr sz="3700"/>
            </a:lvl2pPr>
            <a:lvl3pPr lvl="2" rtl="0" algn="ctr">
              <a:spcBef>
                <a:spcPts val="3200"/>
              </a:spcBef>
              <a:spcAft>
                <a:spcPts val="0"/>
              </a:spcAft>
              <a:buNone/>
              <a:defRPr sz="3700"/>
            </a:lvl3pPr>
            <a:lvl4pPr lvl="3" rtl="0" algn="ctr">
              <a:spcBef>
                <a:spcPts val="3200"/>
              </a:spcBef>
              <a:spcAft>
                <a:spcPts val="0"/>
              </a:spcAft>
              <a:buNone/>
              <a:defRPr sz="3700"/>
            </a:lvl4pPr>
            <a:lvl5pPr lvl="4" rtl="0" algn="ctr">
              <a:spcBef>
                <a:spcPts val="3200"/>
              </a:spcBef>
              <a:spcAft>
                <a:spcPts val="0"/>
              </a:spcAft>
              <a:buNone/>
              <a:defRPr sz="3700"/>
            </a:lvl5pPr>
            <a:lvl6pPr lvl="5" rtl="0" algn="ctr">
              <a:spcBef>
                <a:spcPts val="3200"/>
              </a:spcBef>
              <a:spcAft>
                <a:spcPts val="0"/>
              </a:spcAft>
              <a:buNone/>
              <a:defRPr sz="3700"/>
            </a:lvl6pPr>
            <a:lvl7pPr lvl="6" rtl="0" algn="ctr">
              <a:spcBef>
                <a:spcPts val="3200"/>
              </a:spcBef>
              <a:spcAft>
                <a:spcPts val="0"/>
              </a:spcAft>
              <a:buNone/>
              <a:defRPr sz="3700"/>
            </a:lvl7pPr>
            <a:lvl8pPr lvl="7" rtl="0" algn="ctr">
              <a:spcBef>
                <a:spcPts val="3200"/>
              </a:spcBef>
              <a:spcAft>
                <a:spcPts val="0"/>
              </a:spcAft>
              <a:buNone/>
              <a:defRPr sz="3700"/>
            </a:lvl8pPr>
            <a:lvl9pPr lvl="8" rtl="0" algn="ctr">
              <a:spcBef>
                <a:spcPts val="3200"/>
              </a:spcBef>
              <a:spcAft>
                <a:spcPts val="3200"/>
              </a:spcAft>
              <a:buNone/>
              <a:defRPr sz="3700"/>
            </a:lvl9pPr>
          </a:lstStyle>
          <a:p/>
        </p:txBody>
      </p:sp>
      <p:sp>
        <p:nvSpPr>
          <p:cNvPr id="115" name="Google Shape;115;p17"/>
          <p:cNvSpPr txBox="1"/>
          <p:nvPr>
            <p:ph idx="8" type="subTitle"/>
          </p:nvPr>
        </p:nvSpPr>
        <p:spPr>
          <a:xfrm>
            <a:off x="13159972" y="3730752"/>
            <a:ext cx="1422000" cy="1422300"/>
          </a:xfrm>
          <a:prstGeom prst="rect">
            <a:avLst/>
          </a:prstGeom>
        </p:spPr>
        <p:txBody>
          <a:bodyPr anchorCtr="0" anchor="t" bIns="0" lIns="0" spcFirstLastPara="1" rIns="0" wrap="square" tIns="243750">
            <a:norm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3200"/>
              </a:spcBef>
              <a:spcAft>
                <a:spcPts val="0"/>
              </a:spcAft>
              <a:buNone/>
              <a:defRPr sz="3700"/>
            </a:lvl2pPr>
            <a:lvl3pPr lvl="2" rtl="0" algn="ctr">
              <a:spcBef>
                <a:spcPts val="3200"/>
              </a:spcBef>
              <a:spcAft>
                <a:spcPts val="0"/>
              </a:spcAft>
              <a:buNone/>
              <a:defRPr sz="3700"/>
            </a:lvl3pPr>
            <a:lvl4pPr lvl="3" rtl="0" algn="ctr">
              <a:spcBef>
                <a:spcPts val="3200"/>
              </a:spcBef>
              <a:spcAft>
                <a:spcPts val="0"/>
              </a:spcAft>
              <a:buNone/>
              <a:defRPr sz="3700"/>
            </a:lvl4pPr>
            <a:lvl5pPr lvl="4" rtl="0" algn="ctr">
              <a:spcBef>
                <a:spcPts val="3200"/>
              </a:spcBef>
              <a:spcAft>
                <a:spcPts val="0"/>
              </a:spcAft>
              <a:buNone/>
              <a:defRPr sz="3700"/>
            </a:lvl5pPr>
            <a:lvl6pPr lvl="5" rtl="0" algn="ctr">
              <a:spcBef>
                <a:spcPts val="3200"/>
              </a:spcBef>
              <a:spcAft>
                <a:spcPts val="0"/>
              </a:spcAft>
              <a:buNone/>
              <a:defRPr sz="3700"/>
            </a:lvl6pPr>
            <a:lvl7pPr lvl="6" rtl="0" algn="ctr">
              <a:spcBef>
                <a:spcPts val="3200"/>
              </a:spcBef>
              <a:spcAft>
                <a:spcPts val="0"/>
              </a:spcAft>
              <a:buNone/>
              <a:defRPr sz="3700"/>
            </a:lvl7pPr>
            <a:lvl8pPr lvl="7" rtl="0" algn="ctr">
              <a:spcBef>
                <a:spcPts val="3200"/>
              </a:spcBef>
              <a:spcAft>
                <a:spcPts val="0"/>
              </a:spcAft>
              <a:buNone/>
              <a:defRPr sz="3700"/>
            </a:lvl8pPr>
            <a:lvl9pPr lvl="8" rtl="0" algn="ctr">
              <a:spcBef>
                <a:spcPts val="3200"/>
              </a:spcBef>
              <a:spcAft>
                <a:spcPts val="320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830984" y="5735600"/>
            <a:ext cx="22715700" cy="2244900"/>
          </a:xfrm>
          <a:prstGeom prst="rect">
            <a:avLst/>
          </a:prstGeom>
        </p:spPr>
        <p:txBody>
          <a:bodyPr anchorCtr="0" anchor="ctr" bIns="243750" lIns="243750" spcFirstLastPara="1" rIns="243750" wrap="square" tIns="243750">
            <a:norm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p:txBody>
      </p:sp>
      <p:sp>
        <p:nvSpPr>
          <p:cNvPr id="19" name="Google Shape;19;p3"/>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22" name="Google Shape;22;p4"/>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a:bodyPr>
          <a:lstStyle>
            <a:lvl1pPr indent="-533400" lvl="0" marL="457200">
              <a:spcBef>
                <a:spcPts val="0"/>
              </a:spcBef>
              <a:spcAft>
                <a:spcPts val="0"/>
              </a:spcAft>
              <a:buSzPts val="4800"/>
              <a:buChar char="●"/>
              <a:defRPr/>
            </a:lvl1pPr>
            <a:lvl2pPr indent="-463550" lvl="1" marL="914400">
              <a:spcBef>
                <a:spcPts val="0"/>
              </a:spcBef>
              <a:spcAft>
                <a:spcPts val="0"/>
              </a:spcAft>
              <a:buSzPts val="3700"/>
              <a:buChar char="○"/>
              <a:defRPr/>
            </a:lvl2pPr>
            <a:lvl3pPr indent="-463550" lvl="2" marL="1371600">
              <a:spcBef>
                <a:spcPts val="0"/>
              </a:spcBef>
              <a:spcAft>
                <a:spcPts val="0"/>
              </a:spcAft>
              <a:buSzPts val="3700"/>
              <a:buChar char="■"/>
              <a:defRPr/>
            </a:lvl3pPr>
            <a:lvl4pPr indent="-463550" lvl="3" marL="1828800">
              <a:spcBef>
                <a:spcPts val="0"/>
              </a:spcBef>
              <a:spcAft>
                <a:spcPts val="0"/>
              </a:spcAft>
              <a:buSzPts val="3700"/>
              <a:buChar char="●"/>
              <a:defRPr/>
            </a:lvl4pPr>
            <a:lvl5pPr indent="-463550" lvl="4" marL="2286000">
              <a:spcBef>
                <a:spcPts val="0"/>
              </a:spcBef>
              <a:spcAft>
                <a:spcPts val="0"/>
              </a:spcAft>
              <a:buSzPts val="3700"/>
              <a:buChar char="○"/>
              <a:defRPr/>
            </a:lvl5pPr>
            <a:lvl6pPr indent="-463550" lvl="5" marL="2743200">
              <a:spcBef>
                <a:spcPts val="0"/>
              </a:spcBef>
              <a:spcAft>
                <a:spcPts val="0"/>
              </a:spcAft>
              <a:buSzPts val="3700"/>
              <a:buChar char="■"/>
              <a:defRPr/>
            </a:lvl6pPr>
            <a:lvl7pPr indent="-463550" lvl="6" marL="3200400">
              <a:spcBef>
                <a:spcPts val="0"/>
              </a:spcBef>
              <a:spcAft>
                <a:spcPts val="0"/>
              </a:spcAft>
              <a:buSzPts val="3700"/>
              <a:buChar char="●"/>
              <a:defRPr/>
            </a:lvl7pPr>
            <a:lvl8pPr indent="-463550" lvl="7" marL="3657600">
              <a:spcBef>
                <a:spcPts val="0"/>
              </a:spcBef>
              <a:spcAft>
                <a:spcPts val="0"/>
              </a:spcAft>
              <a:buSzPts val="3700"/>
              <a:buChar char="○"/>
              <a:defRPr/>
            </a:lvl8pPr>
            <a:lvl9pPr indent="-463550" lvl="8" marL="4114800">
              <a:spcBef>
                <a:spcPts val="0"/>
              </a:spcBef>
              <a:spcAft>
                <a:spcPts val="0"/>
              </a:spcAft>
              <a:buSzPts val="3700"/>
              <a:buChar char="■"/>
              <a:defRPr/>
            </a:lvl9pPr>
          </a:lstStyle>
          <a:p/>
        </p:txBody>
      </p:sp>
      <p:sp>
        <p:nvSpPr>
          <p:cNvPr id="23" name="Google Shape;23;p4"/>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26" name="Google Shape;26;p5"/>
          <p:cNvSpPr txBox="1"/>
          <p:nvPr>
            <p:ph idx="1" type="body"/>
          </p:nvPr>
        </p:nvSpPr>
        <p:spPr>
          <a:xfrm>
            <a:off x="830984" y="3073267"/>
            <a:ext cx="10663500" cy="9110400"/>
          </a:xfrm>
          <a:prstGeom prst="rect">
            <a:avLst/>
          </a:prstGeom>
        </p:spPr>
        <p:txBody>
          <a:bodyPr anchorCtr="0" anchor="t" bIns="243750" lIns="243750" spcFirstLastPara="1" rIns="243750" wrap="square" tIns="243750">
            <a:normAutofit/>
          </a:bodyPr>
          <a:lstStyle>
            <a:lvl1pPr indent="-463550" lvl="0" marL="457200">
              <a:spcBef>
                <a:spcPts val="0"/>
              </a:spcBef>
              <a:spcAft>
                <a:spcPts val="0"/>
              </a:spcAft>
              <a:buSzPts val="3700"/>
              <a:buChar char="●"/>
              <a:defRPr sz="3700"/>
            </a:lvl1pPr>
            <a:lvl2pPr indent="-431800" lvl="1" marL="914400">
              <a:spcBef>
                <a:spcPts val="0"/>
              </a:spcBef>
              <a:spcAft>
                <a:spcPts val="0"/>
              </a:spcAft>
              <a:buSzPts val="3200"/>
              <a:buChar char="○"/>
              <a:defRPr sz="3200"/>
            </a:lvl2pPr>
            <a:lvl3pPr indent="-431800" lvl="2" marL="1371600">
              <a:spcBef>
                <a:spcPts val="0"/>
              </a:spcBef>
              <a:spcAft>
                <a:spcPts val="0"/>
              </a:spcAft>
              <a:buSzPts val="3200"/>
              <a:buChar char="■"/>
              <a:defRPr sz="3200"/>
            </a:lvl3pPr>
            <a:lvl4pPr indent="-431800" lvl="3" marL="1828800">
              <a:spcBef>
                <a:spcPts val="0"/>
              </a:spcBef>
              <a:spcAft>
                <a:spcPts val="0"/>
              </a:spcAft>
              <a:buSzPts val="3200"/>
              <a:buChar char="●"/>
              <a:defRPr sz="3200"/>
            </a:lvl4pPr>
            <a:lvl5pPr indent="-431800" lvl="4" marL="2286000">
              <a:spcBef>
                <a:spcPts val="0"/>
              </a:spcBef>
              <a:spcAft>
                <a:spcPts val="0"/>
              </a:spcAft>
              <a:buSzPts val="3200"/>
              <a:buChar char="○"/>
              <a:defRPr sz="3200"/>
            </a:lvl5pPr>
            <a:lvl6pPr indent="-431800" lvl="5" marL="2743200">
              <a:spcBef>
                <a:spcPts val="0"/>
              </a:spcBef>
              <a:spcAft>
                <a:spcPts val="0"/>
              </a:spcAft>
              <a:buSzPts val="3200"/>
              <a:buChar char="■"/>
              <a:defRPr sz="3200"/>
            </a:lvl6pPr>
            <a:lvl7pPr indent="-431800" lvl="6" marL="3200400">
              <a:spcBef>
                <a:spcPts val="0"/>
              </a:spcBef>
              <a:spcAft>
                <a:spcPts val="0"/>
              </a:spcAft>
              <a:buSzPts val="3200"/>
              <a:buChar char="●"/>
              <a:defRPr sz="3200"/>
            </a:lvl7pPr>
            <a:lvl8pPr indent="-431800" lvl="7" marL="3657600">
              <a:spcBef>
                <a:spcPts val="0"/>
              </a:spcBef>
              <a:spcAft>
                <a:spcPts val="0"/>
              </a:spcAft>
              <a:buSzPts val="3200"/>
              <a:buChar char="○"/>
              <a:defRPr sz="3200"/>
            </a:lvl8pPr>
            <a:lvl9pPr indent="-431800" lvl="8" marL="4114800">
              <a:spcBef>
                <a:spcPts val="0"/>
              </a:spcBef>
              <a:spcAft>
                <a:spcPts val="0"/>
              </a:spcAft>
              <a:buSzPts val="3200"/>
              <a:buChar char="■"/>
              <a:defRPr sz="3200"/>
            </a:lvl9pPr>
          </a:lstStyle>
          <a:p/>
        </p:txBody>
      </p:sp>
      <p:sp>
        <p:nvSpPr>
          <p:cNvPr id="27" name="Google Shape;27;p5"/>
          <p:cNvSpPr txBox="1"/>
          <p:nvPr>
            <p:ph idx="2" type="body"/>
          </p:nvPr>
        </p:nvSpPr>
        <p:spPr>
          <a:xfrm>
            <a:off x="12883044" y="3073267"/>
            <a:ext cx="10663500" cy="9110400"/>
          </a:xfrm>
          <a:prstGeom prst="rect">
            <a:avLst/>
          </a:prstGeom>
        </p:spPr>
        <p:txBody>
          <a:bodyPr anchorCtr="0" anchor="t" bIns="243750" lIns="243750" spcFirstLastPara="1" rIns="243750" wrap="square" tIns="243750">
            <a:normAutofit/>
          </a:bodyPr>
          <a:lstStyle>
            <a:lvl1pPr indent="-463550" lvl="0" marL="457200">
              <a:spcBef>
                <a:spcPts val="0"/>
              </a:spcBef>
              <a:spcAft>
                <a:spcPts val="0"/>
              </a:spcAft>
              <a:buSzPts val="3700"/>
              <a:buChar char="●"/>
              <a:defRPr sz="3700"/>
            </a:lvl1pPr>
            <a:lvl2pPr indent="-431800" lvl="1" marL="914400">
              <a:spcBef>
                <a:spcPts val="0"/>
              </a:spcBef>
              <a:spcAft>
                <a:spcPts val="0"/>
              </a:spcAft>
              <a:buSzPts val="3200"/>
              <a:buChar char="○"/>
              <a:defRPr sz="3200"/>
            </a:lvl2pPr>
            <a:lvl3pPr indent="-431800" lvl="2" marL="1371600">
              <a:spcBef>
                <a:spcPts val="0"/>
              </a:spcBef>
              <a:spcAft>
                <a:spcPts val="0"/>
              </a:spcAft>
              <a:buSzPts val="3200"/>
              <a:buChar char="■"/>
              <a:defRPr sz="3200"/>
            </a:lvl3pPr>
            <a:lvl4pPr indent="-431800" lvl="3" marL="1828800">
              <a:spcBef>
                <a:spcPts val="0"/>
              </a:spcBef>
              <a:spcAft>
                <a:spcPts val="0"/>
              </a:spcAft>
              <a:buSzPts val="3200"/>
              <a:buChar char="●"/>
              <a:defRPr sz="3200"/>
            </a:lvl4pPr>
            <a:lvl5pPr indent="-431800" lvl="4" marL="2286000">
              <a:spcBef>
                <a:spcPts val="0"/>
              </a:spcBef>
              <a:spcAft>
                <a:spcPts val="0"/>
              </a:spcAft>
              <a:buSzPts val="3200"/>
              <a:buChar char="○"/>
              <a:defRPr sz="3200"/>
            </a:lvl5pPr>
            <a:lvl6pPr indent="-431800" lvl="5" marL="2743200">
              <a:spcBef>
                <a:spcPts val="0"/>
              </a:spcBef>
              <a:spcAft>
                <a:spcPts val="0"/>
              </a:spcAft>
              <a:buSzPts val="3200"/>
              <a:buChar char="■"/>
              <a:defRPr sz="3200"/>
            </a:lvl6pPr>
            <a:lvl7pPr indent="-431800" lvl="6" marL="3200400">
              <a:spcBef>
                <a:spcPts val="0"/>
              </a:spcBef>
              <a:spcAft>
                <a:spcPts val="0"/>
              </a:spcAft>
              <a:buSzPts val="3200"/>
              <a:buChar char="●"/>
              <a:defRPr sz="3200"/>
            </a:lvl7pPr>
            <a:lvl8pPr indent="-431800" lvl="7" marL="3657600">
              <a:spcBef>
                <a:spcPts val="0"/>
              </a:spcBef>
              <a:spcAft>
                <a:spcPts val="0"/>
              </a:spcAft>
              <a:buSzPts val="3200"/>
              <a:buChar char="○"/>
              <a:defRPr sz="3200"/>
            </a:lvl8pPr>
            <a:lvl9pPr indent="-431800" lvl="8" marL="4114800">
              <a:spcBef>
                <a:spcPts val="0"/>
              </a:spcBef>
              <a:spcAft>
                <a:spcPts val="0"/>
              </a:spcAft>
              <a:buSzPts val="3200"/>
              <a:buChar char="■"/>
              <a:defRPr sz="3200"/>
            </a:lvl9pPr>
          </a:lstStyle>
          <a:p/>
        </p:txBody>
      </p:sp>
      <p:sp>
        <p:nvSpPr>
          <p:cNvPr id="28" name="Google Shape;28;p5"/>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31" name="Google Shape;31;p6"/>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830984" y="1481600"/>
            <a:ext cx="7485900" cy="2015100"/>
          </a:xfrm>
          <a:prstGeom prst="rect">
            <a:avLst/>
          </a:prstGeom>
        </p:spPr>
        <p:txBody>
          <a:bodyPr anchorCtr="0" anchor="b" bIns="243750" lIns="243750" spcFirstLastPara="1" rIns="243750" wrap="square" tIns="24375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p7"/>
          <p:cNvSpPr txBox="1"/>
          <p:nvPr>
            <p:ph idx="1" type="body"/>
          </p:nvPr>
        </p:nvSpPr>
        <p:spPr>
          <a:xfrm>
            <a:off x="830984" y="3705600"/>
            <a:ext cx="7485900" cy="8478300"/>
          </a:xfrm>
          <a:prstGeom prst="rect">
            <a:avLst/>
          </a:prstGeom>
        </p:spPr>
        <p:txBody>
          <a:bodyPr anchorCtr="0" anchor="t" bIns="243750" lIns="243750" spcFirstLastPara="1" rIns="243750" wrap="square" tIns="243750">
            <a:normAutofit/>
          </a:bodyPr>
          <a:lstStyle>
            <a:lvl1pPr indent="-431800" lvl="0" marL="457200">
              <a:spcBef>
                <a:spcPts val="0"/>
              </a:spcBef>
              <a:spcAft>
                <a:spcPts val="0"/>
              </a:spcAft>
              <a:buSzPts val="3200"/>
              <a:buChar char="●"/>
              <a:defRPr sz="3200"/>
            </a:lvl1pPr>
            <a:lvl2pPr indent="-431800" lvl="1" marL="914400">
              <a:spcBef>
                <a:spcPts val="0"/>
              </a:spcBef>
              <a:spcAft>
                <a:spcPts val="0"/>
              </a:spcAft>
              <a:buSzPts val="3200"/>
              <a:buChar char="○"/>
              <a:defRPr sz="3200"/>
            </a:lvl2pPr>
            <a:lvl3pPr indent="-431800" lvl="2" marL="1371600">
              <a:spcBef>
                <a:spcPts val="0"/>
              </a:spcBef>
              <a:spcAft>
                <a:spcPts val="0"/>
              </a:spcAft>
              <a:buSzPts val="3200"/>
              <a:buChar char="■"/>
              <a:defRPr sz="3200"/>
            </a:lvl3pPr>
            <a:lvl4pPr indent="-431800" lvl="3" marL="1828800">
              <a:spcBef>
                <a:spcPts val="0"/>
              </a:spcBef>
              <a:spcAft>
                <a:spcPts val="0"/>
              </a:spcAft>
              <a:buSzPts val="3200"/>
              <a:buChar char="●"/>
              <a:defRPr sz="3200"/>
            </a:lvl4pPr>
            <a:lvl5pPr indent="-431800" lvl="4" marL="2286000">
              <a:spcBef>
                <a:spcPts val="0"/>
              </a:spcBef>
              <a:spcAft>
                <a:spcPts val="0"/>
              </a:spcAft>
              <a:buSzPts val="3200"/>
              <a:buChar char="○"/>
              <a:defRPr sz="3200"/>
            </a:lvl5pPr>
            <a:lvl6pPr indent="-431800" lvl="5" marL="2743200">
              <a:spcBef>
                <a:spcPts val="0"/>
              </a:spcBef>
              <a:spcAft>
                <a:spcPts val="0"/>
              </a:spcAft>
              <a:buSzPts val="3200"/>
              <a:buChar char="■"/>
              <a:defRPr sz="3200"/>
            </a:lvl6pPr>
            <a:lvl7pPr indent="-431800" lvl="6" marL="3200400">
              <a:spcBef>
                <a:spcPts val="0"/>
              </a:spcBef>
              <a:spcAft>
                <a:spcPts val="0"/>
              </a:spcAft>
              <a:buSzPts val="3200"/>
              <a:buChar char="●"/>
              <a:defRPr sz="3200"/>
            </a:lvl7pPr>
            <a:lvl8pPr indent="-431800" lvl="7" marL="3657600">
              <a:spcBef>
                <a:spcPts val="0"/>
              </a:spcBef>
              <a:spcAft>
                <a:spcPts val="0"/>
              </a:spcAft>
              <a:buSzPts val="3200"/>
              <a:buChar char="○"/>
              <a:defRPr sz="3200"/>
            </a:lvl8pPr>
            <a:lvl9pPr indent="-431800" lvl="8" marL="4114800">
              <a:spcBef>
                <a:spcPts val="0"/>
              </a:spcBef>
              <a:spcAft>
                <a:spcPts val="0"/>
              </a:spcAft>
              <a:buSzPts val="3200"/>
              <a:buChar char="■"/>
              <a:defRPr sz="3200"/>
            </a:lvl9pPr>
          </a:lstStyle>
          <a:p/>
        </p:txBody>
      </p:sp>
      <p:sp>
        <p:nvSpPr>
          <p:cNvPr id="35" name="Google Shape;35;p7"/>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1306993" y="1200400"/>
            <a:ext cx="16976400" cy="10908900"/>
          </a:xfrm>
          <a:prstGeom prst="rect">
            <a:avLst/>
          </a:prstGeom>
        </p:spPr>
        <p:txBody>
          <a:bodyPr anchorCtr="0" anchor="ctr" bIns="243750" lIns="243750" spcFirstLastPara="1" rIns="243750" wrap="square" tIns="243750">
            <a:normAutofit/>
          </a:bodyPr>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p:txBody>
      </p:sp>
      <p:sp>
        <p:nvSpPr>
          <p:cNvPr id="38" name="Google Shape;38;p8"/>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12188825" y="67"/>
            <a:ext cx="12188700" cy="13716000"/>
          </a:xfrm>
          <a:prstGeom prst="rect">
            <a:avLst/>
          </a:prstGeom>
          <a:solidFill>
            <a:schemeClr val="dk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707816" y="3288467"/>
            <a:ext cx="10784400" cy="3952800"/>
          </a:xfrm>
          <a:prstGeom prst="rect">
            <a:avLst/>
          </a:prstGeom>
        </p:spPr>
        <p:txBody>
          <a:bodyPr anchorCtr="0" anchor="b" bIns="243750" lIns="243750" spcFirstLastPara="1" rIns="243750" wrap="square" tIns="243750">
            <a:normAutofit/>
          </a:bodyPr>
          <a:lstStyle>
            <a:lvl1pPr lvl="0" algn="ctr">
              <a:spcBef>
                <a:spcPts val="0"/>
              </a:spcBef>
              <a:spcAft>
                <a:spcPts val="0"/>
              </a:spcAft>
              <a:buSzPts val="11200"/>
              <a:buNone/>
              <a:defRPr sz="11200"/>
            </a:lvl1pPr>
            <a:lvl2pPr lvl="1" algn="ctr">
              <a:spcBef>
                <a:spcPts val="0"/>
              </a:spcBef>
              <a:spcAft>
                <a:spcPts val="0"/>
              </a:spcAft>
              <a:buSzPts val="11200"/>
              <a:buNone/>
              <a:defRPr sz="11200"/>
            </a:lvl2pPr>
            <a:lvl3pPr lvl="2" algn="ctr">
              <a:spcBef>
                <a:spcPts val="0"/>
              </a:spcBef>
              <a:spcAft>
                <a:spcPts val="0"/>
              </a:spcAft>
              <a:buSzPts val="11200"/>
              <a:buNone/>
              <a:defRPr sz="11200"/>
            </a:lvl3pPr>
            <a:lvl4pPr lvl="3" algn="ctr">
              <a:spcBef>
                <a:spcPts val="0"/>
              </a:spcBef>
              <a:spcAft>
                <a:spcPts val="0"/>
              </a:spcAft>
              <a:buSzPts val="11200"/>
              <a:buNone/>
              <a:defRPr sz="11200"/>
            </a:lvl4pPr>
            <a:lvl5pPr lvl="4" algn="ctr">
              <a:spcBef>
                <a:spcPts val="0"/>
              </a:spcBef>
              <a:spcAft>
                <a:spcPts val="0"/>
              </a:spcAft>
              <a:buSzPts val="11200"/>
              <a:buNone/>
              <a:defRPr sz="11200"/>
            </a:lvl5pPr>
            <a:lvl6pPr lvl="5" algn="ctr">
              <a:spcBef>
                <a:spcPts val="0"/>
              </a:spcBef>
              <a:spcAft>
                <a:spcPts val="0"/>
              </a:spcAft>
              <a:buSzPts val="11200"/>
              <a:buNone/>
              <a:defRPr sz="11200"/>
            </a:lvl6pPr>
            <a:lvl7pPr lvl="6" algn="ctr">
              <a:spcBef>
                <a:spcPts val="0"/>
              </a:spcBef>
              <a:spcAft>
                <a:spcPts val="0"/>
              </a:spcAft>
              <a:buSzPts val="11200"/>
              <a:buNone/>
              <a:defRPr sz="11200"/>
            </a:lvl7pPr>
            <a:lvl8pPr lvl="7" algn="ctr">
              <a:spcBef>
                <a:spcPts val="0"/>
              </a:spcBef>
              <a:spcAft>
                <a:spcPts val="0"/>
              </a:spcAft>
              <a:buSzPts val="11200"/>
              <a:buNone/>
              <a:defRPr sz="11200"/>
            </a:lvl8pPr>
            <a:lvl9pPr lvl="8" algn="ctr">
              <a:spcBef>
                <a:spcPts val="0"/>
              </a:spcBef>
              <a:spcAft>
                <a:spcPts val="0"/>
              </a:spcAft>
              <a:buSzPts val="11200"/>
              <a:buNone/>
              <a:defRPr sz="11200"/>
            </a:lvl9pPr>
          </a:lstStyle>
          <a:p/>
        </p:txBody>
      </p:sp>
      <p:sp>
        <p:nvSpPr>
          <p:cNvPr id="42" name="Google Shape;42;p9"/>
          <p:cNvSpPr txBox="1"/>
          <p:nvPr>
            <p:ph idx="1" type="subTitle"/>
          </p:nvPr>
        </p:nvSpPr>
        <p:spPr>
          <a:xfrm>
            <a:off x="707816" y="7474867"/>
            <a:ext cx="10784400" cy="3293700"/>
          </a:xfrm>
          <a:prstGeom prst="rect">
            <a:avLst/>
          </a:prstGeom>
        </p:spPr>
        <p:txBody>
          <a:bodyPr anchorCtr="0" anchor="t" bIns="243750" lIns="243750" spcFirstLastPara="1" rIns="243750" wrap="square" tIns="24375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3" name="Google Shape;43;p9"/>
          <p:cNvSpPr txBox="1"/>
          <p:nvPr>
            <p:ph idx="2" type="body"/>
          </p:nvPr>
        </p:nvSpPr>
        <p:spPr>
          <a:xfrm>
            <a:off x="13168570" y="1931200"/>
            <a:ext cx="10229400" cy="9853500"/>
          </a:xfrm>
          <a:prstGeom prst="rect">
            <a:avLst/>
          </a:prstGeom>
        </p:spPr>
        <p:txBody>
          <a:bodyPr anchorCtr="0" anchor="ctr" bIns="243750" lIns="243750" spcFirstLastPara="1" rIns="243750" wrap="square" tIns="243750">
            <a:normAutofit/>
          </a:bodyPr>
          <a:lstStyle>
            <a:lvl1pPr indent="-533400" lvl="0" marL="457200">
              <a:spcBef>
                <a:spcPts val="0"/>
              </a:spcBef>
              <a:spcAft>
                <a:spcPts val="0"/>
              </a:spcAft>
              <a:buClr>
                <a:schemeClr val="dk1"/>
              </a:buClr>
              <a:buSzPts val="4800"/>
              <a:buChar char="●"/>
              <a:defRPr>
                <a:solidFill>
                  <a:schemeClr val="dk1"/>
                </a:solidFill>
              </a:defRPr>
            </a:lvl1pPr>
            <a:lvl2pPr indent="-463550" lvl="1" marL="914400">
              <a:spcBef>
                <a:spcPts val="0"/>
              </a:spcBef>
              <a:spcAft>
                <a:spcPts val="0"/>
              </a:spcAft>
              <a:buClr>
                <a:schemeClr val="dk1"/>
              </a:buClr>
              <a:buSzPts val="3700"/>
              <a:buChar char="○"/>
              <a:defRPr>
                <a:solidFill>
                  <a:schemeClr val="dk1"/>
                </a:solidFill>
              </a:defRPr>
            </a:lvl2pPr>
            <a:lvl3pPr indent="-463550" lvl="2" marL="1371600">
              <a:spcBef>
                <a:spcPts val="0"/>
              </a:spcBef>
              <a:spcAft>
                <a:spcPts val="0"/>
              </a:spcAft>
              <a:buClr>
                <a:schemeClr val="dk1"/>
              </a:buClr>
              <a:buSzPts val="3700"/>
              <a:buChar char="■"/>
              <a:defRPr>
                <a:solidFill>
                  <a:schemeClr val="dk1"/>
                </a:solidFill>
              </a:defRPr>
            </a:lvl3pPr>
            <a:lvl4pPr indent="-463550" lvl="3" marL="1828800">
              <a:spcBef>
                <a:spcPts val="0"/>
              </a:spcBef>
              <a:spcAft>
                <a:spcPts val="0"/>
              </a:spcAft>
              <a:buClr>
                <a:schemeClr val="dk1"/>
              </a:buClr>
              <a:buSzPts val="3700"/>
              <a:buChar char="●"/>
              <a:defRPr>
                <a:solidFill>
                  <a:schemeClr val="dk1"/>
                </a:solidFill>
              </a:defRPr>
            </a:lvl4pPr>
            <a:lvl5pPr indent="-463550" lvl="4" marL="2286000">
              <a:spcBef>
                <a:spcPts val="0"/>
              </a:spcBef>
              <a:spcAft>
                <a:spcPts val="0"/>
              </a:spcAft>
              <a:buClr>
                <a:schemeClr val="dk1"/>
              </a:buClr>
              <a:buSzPts val="3700"/>
              <a:buChar char="○"/>
              <a:defRPr>
                <a:solidFill>
                  <a:schemeClr val="dk1"/>
                </a:solidFill>
              </a:defRPr>
            </a:lvl5pPr>
            <a:lvl6pPr indent="-463550" lvl="5" marL="2743200">
              <a:spcBef>
                <a:spcPts val="0"/>
              </a:spcBef>
              <a:spcAft>
                <a:spcPts val="0"/>
              </a:spcAft>
              <a:buClr>
                <a:schemeClr val="dk1"/>
              </a:buClr>
              <a:buSzPts val="3700"/>
              <a:buChar char="■"/>
              <a:defRPr>
                <a:solidFill>
                  <a:schemeClr val="dk1"/>
                </a:solidFill>
              </a:defRPr>
            </a:lvl6pPr>
            <a:lvl7pPr indent="-463550" lvl="6" marL="3200400">
              <a:spcBef>
                <a:spcPts val="0"/>
              </a:spcBef>
              <a:spcAft>
                <a:spcPts val="0"/>
              </a:spcAft>
              <a:buClr>
                <a:schemeClr val="dk1"/>
              </a:buClr>
              <a:buSzPts val="3700"/>
              <a:buChar char="●"/>
              <a:defRPr>
                <a:solidFill>
                  <a:schemeClr val="dk1"/>
                </a:solidFill>
              </a:defRPr>
            </a:lvl7pPr>
            <a:lvl8pPr indent="-463550" lvl="7" marL="3657600">
              <a:spcBef>
                <a:spcPts val="0"/>
              </a:spcBef>
              <a:spcAft>
                <a:spcPts val="0"/>
              </a:spcAft>
              <a:buClr>
                <a:schemeClr val="dk1"/>
              </a:buClr>
              <a:buSzPts val="3700"/>
              <a:buChar char="○"/>
              <a:defRPr>
                <a:solidFill>
                  <a:schemeClr val="dk1"/>
                </a:solidFill>
              </a:defRPr>
            </a:lvl8pPr>
            <a:lvl9pPr indent="-463550" lvl="8" marL="4114800">
              <a:spcBef>
                <a:spcPts val="0"/>
              </a:spcBef>
              <a:spcAft>
                <a:spcPts val="0"/>
              </a:spcAft>
              <a:buClr>
                <a:schemeClr val="dk1"/>
              </a:buClr>
              <a:buSzPts val="3700"/>
              <a:buChar char="■"/>
              <a:defRPr>
                <a:solidFill>
                  <a:schemeClr val="dk1"/>
                </a:solidFill>
              </a:defRPr>
            </a:lvl9pPr>
          </a:lstStyle>
          <a:p/>
        </p:txBody>
      </p:sp>
      <p:sp>
        <p:nvSpPr>
          <p:cNvPr id="44" name="Google Shape;44;p9"/>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830984" y="11281533"/>
            <a:ext cx="15992700" cy="1613700"/>
          </a:xfrm>
          <a:prstGeom prst="rect">
            <a:avLst/>
          </a:prstGeom>
        </p:spPr>
        <p:txBody>
          <a:bodyPr anchorCtr="0" anchor="ctr" bIns="243750" lIns="243750" spcFirstLastPara="1" rIns="243750" wrap="square" tIns="243750">
            <a:normAutofit/>
          </a:bodyPr>
          <a:lstStyle>
            <a:lvl1pPr indent="-228600" lvl="0" marL="457200">
              <a:lnSpc>
                <a:spcPct val="100000"/>
              </a:lnSpc>
              <a:spcBef>
                <a:spcPts val="0"/>
              </a:spcBef>
              <a:spcAft>
                <a:spcPts val="0"/>
              </a:spcAft>
              <a:buSzPts val="4800"/>
              <a:buNone/>
              <a:defRPr/>
            </a:lvl1pPr>
          </a:lstStyle>
          <a:p/>
        </p:txBody>
      </p:sp>
      <p:sp>
        <p:nvSpPr>
          <p:cNvPr id="47" name="Google Shape;47;p10"/>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0984" y="1186733"/>
            <a:ext cx="22715700" cy="1527300"/>
          </a:xfrm>
          <a:prstGeom prst="rect">
            <a:avLst/>
          </a:prstGeom>
          <a:noFill/>
          <a:ln>
            <a:noFill/>
          </a:ln>
        </p:spPr>
        <p:txBody>
          <a:bodyPr anchorCtr="0" anchor="t" bIns="243750" lIns="243750" spcFirstLastPara="1" rIns="243750" wrap="square" tIns="243750">
            <a:normAutofit/>
          </a:bodyPr>
          <a:lstStyle>
            <a:lvl1pPr lvl="0">
              <a:spcBef>
                <a:spcPts val="0"/>
              </a:spcBef>
              <a:spcAft>
                <a:spcPts val="0"/>
              </a:spcAft>
              <a:buClr>
                <a:schemeClr val="dk1"/>
              </a:buClr>
              <a:buSzPts val="7500"/>
              <a:buNone/>
              <a:defRPr sz="7500">
                <a:solidFill>
                  <a:schemeClr val="dk1"/>
                </a:solidFill>
              </a:defRPr>
            </a:lvl1pPr>
            <a:lvl2pPr lvl="1">
              <a:spcBef>
                <a:spcPts val="0"/>
              </a:spcBef>
              <a:spcAft>
                <a:spcPts val="0"/>
              </a:spcAft>
              <a:buClr>
                <a:schemeClr val="dk1"/>
              </a:buClr>
              <a:buSzPts val="7500"/>
              <a:buNone/>
              <a:defRPr sz="7500">
                <a:solidFill>
                  <a:schemeClr val="dk1"/>
                </a:solidFill>
              </a:defRPr>
            </a:lvl2pPr>
            <a:lvl3pPr lvl="2">
              <a:spcBef>
                <a:spcPts val="0"/>
              </a:spcBef>
              <a:spcAft>
                <a:spcPts val="0"/>
              </a:spcAft>
              <a:buClr>
                <a:schemeClr val="dk1"/>
              </a:buClr>
              <a:buSzPts val="7500"/>
              <a:buNone/>
              <a:defRPr sz="7500">
                <a:solidFill>
                  <a:schemeClr val="dk1"/>
                </a:solidFill>
              </a:defRPr>
            </a:lvl3pPr>
            <a:lvl4pPr lvl="3">
              <a:spcBef>
                <a:spcPts val="0"/>
              </a:spcBef>
              <a:spcAft>
                <a:spcPts val="0"/>
              </a:spcAft>
              <a:buClr>
                <a:schemeClr val="dk1"/>
              </a:buClr>
              <a:buSzPts val="7500"/>
              <a:buNone/>
              <a:defRPr sz="7500">
                <a:solidFill>
                  <a:schemeClr val="dk1"/>
                </a:solidFill>
              </a:defRPr>
            </a:lvl4pPr>
            <a:lvl5pPr lvl="4">
              <a:spcBef>
                <a:spcPts val="0"/>
              </a:spcBef>
              <a:spcAft>
                <a:spcPts val="0"/>
              </a:spcAft>
              <a:buClr>
                <a:schemeClr val="dk1"/>
              </a:buClr>
              <a:buSzPts val="7500"/>
              <a:buNone/>
              <a:defRPr sz="7500">
                <a:solidFill>
                  <a:schemeClr val="dk1"/>
                </a:solidFill>
              </a:defRPr>
            </a:lvl5pPr>
            <a:lvl6pPr lvl="5">
              <a:spcBef>
                <a:spcPts val="0"/>
              </a:spcBef>
              <a:spcAft>
                <a:spcPts val="0"/>
              </a:spcAft>
              <a:buClr>
                <a:schemeClr val="dk1"/>
              </a:buClr>
              <a:buSzPts val="7500"/>
              <a:buNone/>
              <a:defRPr sz="7500">
                <a:solidFill>
                  <a:schemeClr val="dk1"/>
                </a:solidFill>
              </a:defRPr>
            </a:lvl6pPr>
            <a:lvl7pPr lvl="6">
              <a:spcBef>
                <a:spcPts val="0"/>
              </a:spcBef>
              <a:spcAft>
                <a:spcPts val="0"/>
              </a:spcAft>
              <a:buClr>
                <a:schemeClr val="dk1"/>
              </a:buClr>
              <a:buSzPts val="7500"/>
              <a:buNone/>
              <a:defRPr sz="7500">
                <a:solidFill>
                  <a:schemeClr val="dk1"/>
                </a:solidFill>
              </a:defRPr>
            </a:lvl7pPr>
            <a:lvl8pPr lvl="7">
              <a:spcBef>
                <a:spcPts val="0"/>
              </a:spcBef>
              <a:spcAft>
                <a:spcPts val="0"/>
              </a:spcAft>
              <a:buClr>
                <a:schemeClr val="dk1"/>
              </a:buClr>
              <a:buSzPts val="7500"/>
              <a:buNone/>
              <a:defRPr sz="7500">
                <a:solidFill>
                  <a:schemeClr val="dk1"/>
                </a:solidFill>
              </a:defRPr>
            </a:lvl8pPr>
            <a:lvl9pPr lvl="8">
              <a:spcBef>
                <a:spcPts val="0"/>
              </a:spcBef>
              <a:spcAft>
                <a:spcPts val="0"/>
              </a:spcAft>
              <a:buClr>
                <a:schemeClr val="dk1"/>
              </a:buClr>
              <a:buSzPts val="7500"/>
              <a:buNone/>
              <a:defRPr sz="7500">
                <a:solidFill>
                  <a:schemeClr val="dk1"/>
                </a:solidFill>
              </a:defRPr>
            </a:lvl9pPr>
          </a:lstStyle>
          <a:p/>
        </p:txBody>
      </p:sp>
      <p:sp>
        <p:nvSpPr>
          <p:cNvPr id="11" name="Google Shape;11;p1"/>
          <p:cNvSpPr txBox="1"/>
          <p:nvPr>
            <p:ph idx="1" type="body"/>
          </p:nvPr>
        </p:nvSpPr>
        <p:spPr>
          <a:xfrm>
            <a:off x="830984" y="3073267"/>
            <a:ext cx="22715700" cy="9110400"/>
          </a:xfrm>
          <a:prstGeom prst="rect">
            <a:avLst/>
          </a:prstGeom>
          <a:noFill/>
          <a:ln>
            <a:noFill/>
          </a:ln>
        </p:spPr>
        <p:txBody>
          <a:bodyPr anchorCtr="0" anchor="t" bIns="243750" lIns="243750" spcFirstLastPara="1" rIns="243750" wrap="square" tIns="243750">
            <a:normAutofit/>
          </a:bodyPr>
          <a:lstStyle>
            <a:lvl1pPr indent="-533400" lvl="0" marL="457200">
              <a:lnSpc>
                <a:spcPct val="115000"/>
              </a:lnSpc>
              <a:spcBef>
                <a:spcPts val="0"/>
              </a:spcBef>
              <a:spcAft>
                <a:spcPts val="0"/>
              </a:spcAft>
              <a:buClr>
                <a:schemeClr val="lt2"/>
              </a:buClr>
              <a:buSzPts val="4800"/>
              <a:buChar char="●"/>
              <a:defRPr sz="4800">
                <a:solidFill>
                  <a:schemeClr val="lt2"/>
                </a:solidFill>
              </a:defRPr>
            </a:lvl1pPr>
            <a:lvl2pPr indent="-463550" lvl="1" marL="914400">
              <a:lnSpc>
                <a:spcPct val="115000"/>
              </a:lnSpc>
              <a:spcBef>
                <a:spcPts val="0"/>
              </a:spcBef>
              <a:spcAft>
                <a:spcPts val="0"/>
              </a:spcAft>
              <a:buClr>
                <a:schemeClr val="lt2"/>
              </a:buClr>
              <a:buSzPts val="3700"/>
              <a:buChar char="○"/>
              <a:defRPr sz="3700">
                <a:solidFill>
                  <a:schemeClr val="lt2"/>
                </a:solidFill>
              </a:defRPr>
            </a:lvl2pPr>
            <a:lvl3pPr indent="-463550" lvl="2" marL="1371600">
              <a:lnSpc>
                <a:spcPct val="115000"/>
              </a:lnSpc>
              <a:spcBef>
                <a:spcPts val="0"/>
              </a:spcBef>
              <a:spcAft>
                <a:spcPts val="0"/>
              </a:spcAft>
              <a:buClr>
                <a:schemeClr val="lt2"/>
              </a:buClr>
              <a:buSzPts val="3700"/>
              <a:buChar char="■"/>
              <a:defRPr sz="3700">
                <a:solidFill>
                  <a:schemeClr val="lt2"/>
                </a:solidFill>
              </a:defRPr>
            </a:lvl3pPr>
            <a:lvl4pPr indent="-463550" lvl="3" marL="1828800">
              <a:lnSpc>
                <a:spcPct val="115000"/>
              </a:lnSpc>
              <a:spcBef>
                <a:spcPts val="0"/>
              </a:spcBef>
              <a:spcAft>
                <a:spcPts val="0"/>
              </a:spcAft>
              <a:buClr>
                <a:schemeClr val="lt2"/>
              </a:buClr>
              <a:buSzPts val="3700"/>
              <a:buChar char="●"/>
              <a:defRPr sz="3700">
                <a:solidFill>
                  <a:schemeClr val="lt2"/>
                </a:solidFill>
              </a:defRPr>
            </a:lvl4pPr>
            <a:lvl5pPr indent="-463550" lvl="4" marL="2286000">
              <a:lnSpc>
                <a:spcPct val="115000"/>
              </a:lnSpc>
              <a:spcBef>
                <a:spcPts val="0"/>
              </a:spcBef>
              <a:spcAft>
                <a:spcPts val="0"/>
              </a:spcAft>
              <a:buClr>
                <a:schemeClr val="lt2"/>
              </a:buClr>
              <a:buSzPts val="3700"/>
              <a:buChar char="○"/>
              <a:defRPr sz="3700">
                <a:solidFill>
                  <a:schemeClr val="lt2"/>
                </a:solidFill>
              </a:defRPr>
            </a:lvl5pPr>
            <a:lvl6pPr indent="-463550" lvl="5" marL="2743200">
              <a:lnSpc>
                <a:spcPct val="115000"/>
              </a:lnSpc>
              <a:spcBef>
                <a:spcPts val="0"/>
              </a:spcBef>
              <a:spcAft>
                <a:spcPts val="0"/>
              </a:spcAft>
              <a:buClr>
                <a:schemeClr val="lt2"/>
              </a:buClr>
              <a:buSzPts val="3700"/>
              <a:buChar char="■"/>
              <a:defRPr sz="3700">
                <a:solidFill>
                  <a:schemeClr val="lt2"/>
                </a:solidFill>
              </a:defRPr>
            </a:lvl6pPr>
            <a:lvl7pPr indent="-463550" lvl="6" marL="3200400">
              <a:lnSpc>
                <a:spcPct val="115000"/>
              </a:lnSpc>
              <a:spcBef>
                <a:spcPts val="0"/>
              </a:spcBef>
              <a:spcAft>
                <a:spcPts val="0"/>
              </a:spcAft>
              <a:buClr>
                <a:schemeClr val="lt2"/>
              </a:buClr>
              <a:buSzPts val="3700"/>
              <a:buChar char="●"/>
              <a:defRPr sz="3700">
                <a:solidFill>
                  <a:schemeClr val="lt2"/>
                </a:solidFill>
              </a:defRPr>
            </a:lvl7pPr>
            <a:lvl8pPr indent="-463550" lvl="7" marL="3657600">
              <a:lnSpc>
                <a:spcPct val="115000"/>
              </a:lnSpc>
              <a:spcBef>
                <a:spcPts val="0"/>
              </a:spcBef>
              <a:spcAft>
                <a:spcPts val="0"/>
              </a:spcAft>
              <a:buClr>
                <a:schemeClr val="lt2"/>
              </a:buClr>
              <a:buSzPts val="3700"/>
              <a:buChar char="○"/>
              <a:defRPr sz="3700">
                <a:solidFill>
                  <a:schemeClr val="lt2"/>
                </a:solidFill>
              </a:defRPr>
            </a:lvl8pPr>
            <a:lvl9pPr indent="-463550" lvl="8" marL="4114800">
              <a:lnSpc>
                <a:spcPct val="115000"/>
              </a:lnSpc>
              <a:spcBef>
                <a:spcPts val="0"/>
              </a:spcBef>
              <a:spcAft>
                <a:spcPts val="0"/>
              </a:spcAft>
              <a:buClr>
                <a:schemeClr val="lt2"/>
              </a:buClr>
              <a:buSzPts val="3700"/>
              <a:buChar char="■"/>
              <a:defRPr sz="3700">
                <a:solidFill>
                  <a:schemeClr val="lt2"/>
                </a:solidFill>
              </a:defRPr>
            </a:lvl9pPr>
          </a:lstStyle>
          <a:p/>
        </p:txBody>
      </p:sp>
      <p:sp>
        <p:nvSpPr>
          <p:cNvPr id="12" name="Google Shape;12;p1"/>
          <p:cNvSpPr txBox="1"/>
          <p:nvPr>
            <p:ph idx="12" type="sldNum"/>
          </p:nvPr>
        </p:nvSpPr>
        <p:spPr>
          <a:xfrm>
            <a:off x="22587337" y="12435245"/>
            <a:ext cx="1462800" cy="1049700"/>
          </a:xfrm>
          <a:prstGeom prst="rect">
            <a:avLst/>
          </a:prstGeom>
          <a:noFill/>
          <a:ln>
            <a:noFill/>
          </a:ln>
        </p:spPr>
        <p:txBody>
          <a:bodyPr anchorCtr="0" anchor="ctr" bIns="243750" lIns="243750" spcFirstLastPara="1" rIns="243750" wrap="square" tIns="243750">
            <a:normAutofit/>
          </a:bodyPr>
          <a:lstStyle>
            <a:lvl1pPr lvl="0" algn="r">
              <a:buNone/>
              <a:defRPr sz="2700">
                <a:solidFill>
                  <a:schemeClr val="lt2"/>
                </a:solidFill>
              </a:defRPr>
            </a:lvl1pPr>
            <a:lvl2pPr lvl="1" algn="r">
              <a:buNone/>
              <a:defRPr sz="2700">
                <a:solidFill>
                  <a:schemeClr val="lt2"/>
                </a:solidFill>
              </a:defRPr>
            </a:lvl2pPr>
            <a:lvl3pPr lvl="2" algn="r">
              <a:buNone/>
              <a:defRPr sz="2700">
                <a:solidFill>
                  <a:schemeClr val="lt2"/>
                </a:solidFill>
              </a:defRPr>
            </a:lvl3pPr>
            <a:lvl4pPr lvl="3" algn="r">
              <a:buNone/>
              <a:defRPr sz="2700">
                <a:solidFill>
                  <a:schemeClr val="lt2"/>
                </a:solidFill>
              </a:defRPr>
            </a:lvl4pPr>
            <a:lvl5pPr lvl="4" algn="r">
              <a:buNone/>
              <a:defRPr sz="2700">
                <a:solidFill>
                  <a:schemeClr val="lt2"/>
                </a:solidFill>
              </a:defRPr>
            </a:lvl5pPr>
            <a:lvl6pPr lvl="5" algn="r">
              <a:buNone/>
              <a:defRPr sz="2700">
                <a:solidFill>
                  <a:schemeClr val="lt2"/>
                </a:solidFill>
              </a:defRPr>
            </a:lvl6pPr>
            <a:lvl7pPr lvl="6" algn="r">
              <a:buNone/>
              <a:defRPr sz="2700">
                <a:solidFill>
                  <a:schemeClr val="lt2"/>
                </a:solidFill>
              </a:defRPr>
            </a:lvl7pPr>
            <a:lvl8pPr lvl="7" algn="r">
              <a:buNone/>
              <a:defRPr sz="2700">
                <a:solidFill>
                  <a:schemeClr val="lt2"/>
                </a:solidFill>
              </a:defRPr>
            </a:lvl8pPr>
            <a:lvl9pPr lvl="8" algn="r">
              <a:buNone/>
              <a:defRPr sz="2700">
                <a:solidFill>
                  <a:schemeClr val="lt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23.png"/><Relationship Id="rId6"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45.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7.png"/><Relationship Id="rId6"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40.png"/><Relationship Id="rId6" Type="http://schemas.openxmlformats.org/officeDocument/2006/relationships/image" Target="../media/image30.png"/><Relationship Id="rId7"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42.png"/><Relationship Id="rId4" Type="http://schemas.openxmlformats.org/officeDocument/2006/relationships/image" Target="../media/image37.png"/><Relationship Id="rId5"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45.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hyperlink" Target="http://www.semicomplete.com" TargetMode="Externa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9" name="Shape 119"/>
        <p:cNvGrpSpPr/>
        <p:nvPr/>
      </p:nvGrpSpPr>
      <p:grpSpPr>
        <a:xfrm>
          <a:off x="0" y="0"/>
          <a:ext cx="0" cy="0"/>
          <a:chOff x="0" y="0"/>
          <a:chExt cx="0" cy="0"/>
        </a:xfrm>
      </p:grpSpPr>
      <p:sp>
        <p:nvSpPr>
          <p:cNvPr id="120" name="Google Shape;120;p18"/>
          <p:cNvSpPr txBox="1"/>
          <p:nvPr>
            <p:ph type="title"/>
          </p:nvPr>
        </p:nvSpPr>
        <p:spPr>
          <a:xfrm>
            <a:off x="731375" y="5060888"/>
            <a:ext cx="22914900" cy="53415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None/>
            </a:pPr>
            <a:r>
              <a:rPr b="1" lang="en-US">
                <a:solidFill>
                  <a:srgbClr val="434343"/>
                </a:solidFill>
                <a:latin typeface="Roboto"/>
                <a:ea typeface="Roboto"/>
                <a:cs typeface="Roboto"/>
                <a:sym typeface="Roboto"/>
              </a:rPr>
              <a:t>Defensive Security Project</a:t>
            </a:r>
            <a:endParaRPr b="1">
              <a:solidFill>
                <a:srgbClr val="434343"/>
              </a:solidFill>
              <a:latin typeface="Roboto"/>
              <a:ea typeface="Roboto"/>
              <a:cs typeface="Roboto"/>
              <a:sym typeface="Roboto"/>
            </a:endParaRPr>
          </a:p>
          <a:p>
            <a:pPr indent="0" lvl="0" marL="0" rtl="0" algn="ctr">
              <a:spcBef>
                <a:spcPts val="0"/>
              </a:spcBef>
              <a:spcAft>
                <a:spcPts val="0"/>
              </a:spcAft>
              <a:buNone/>
            </a:pPr>
            <a:r>
              <a:rPr b="1" lang="en-US">
                <a:solidFill>
                  <a:srgbClr val="434343"/>
                </a:solidFill>
                <a:latin typeface="Roboto"/>
                <a:ea typeface="Roboto"/>
                <a:cs typeface="Roboto"/>
                <a:sym typeface="Roboto"/>
              </a:rPr>
              <a:t>by:</a:t>
            </a:r>
            <a:r>
              <a:rPr b="1" lang="en-US">
                <a:solidFill>
                  <a:schemeClr val="lt2"/>
                </a:solidFill>
                <a:latin typeface="Roboto"/>
                <a:ea typeface="Roboto"/>
                <a:cs typeface="Roboto"/>
                <a:sym typeface="Roboto"/>
              </a:rPr>
              <a:t> </a:t>
            </a:r>
            <a:r>
              <a:rPr b="1" lang="en-US">
                <a:solidFill>
                  <a:srgbClr val="C90000"/>
                </a:solidFill>
                <a:latin typeface="Roboto"/>
                <a:ea typeface="Roboto"/>
                <a:cs typeface="Roboto"/>
                <a:sym typeface="Roboto"/>
              </a:rPr>
              <a:t>TEAM ROCKET</a:t>
            </a:r>
            <a:r>
              <a:rPr b="1" lang="en-US">
                <a:latin typeface="Roboto"/>
                <a:ea typeface="Roboto"/>
                <a:cs typeface="Roboto"/>
                <a:sym typeface="Roboto"/>
              </a:rPr>
              <a:t> </a:t>
            </a:r>
            <a:endParaRPr b="1">
              <a:latin typeface="Roboto"/>
              <a:ea typeface="Roboto"/>
              <a:cs typeface="Roboto"/>
              <a:sym typeface="Roboto"/>
            </a:endParaRPr>
          </a:p>
          <a:p>
            <a:pPr indent="0" lvl="0" marL="0" rtl="0" algn="ctr">
              <a:spcBef>
                <a:spcPts val="0"/>
              </a:spcBef>
              <a:spcAft>
                <a:spcPts val="0"/>
              </a:spcAft>
              <a:buNone/>
            </a:pPr>
            <a:r>
              <a:rPr b="1" lang="en-US">
                <a:solidFill>
                  <a:srgbClr val="4F91E8"/>
                </a:solidFill>
                <a:latin typeface="Roboto"/>
                <a:ea typeface="Roboto"/>
                <a:cs typeface="Roboto"/>
                <a:sym typeface="Roboto"/>
              </a:rPr>
              <a:t>Niccolo </a:t>
            </a:r>
            <a:r>
              <a:rPr lang="en-US">
                <a:solidFill>
                  <a:srgbClr val="4F91E8"/>
                </a:solidFill>
                <a:latin typeface="Roboto"/>
                <a:ea typeface="Roboto"/>
                <a:cs typeface="Roboto"/>
                <a:sym typeface="Roboto"/>
              </a:rPr>
              <a:t>Arboleda</a:t>
            </a:r>
            <a:r>
              <a:rPr b="1" lang="en-US">
                <a:solidFill>
                  <a:srgbClr val="4F91E8"/>
                </a:solidFill>
                <a:latin typeface="Roboto"/>
                <a:ea typeface="Roboto"/>
                <a:cs typeface="Roboto"/>
                <a:sym typeface="Roboto"/>
              </a:rPr>
              <a:t>, Kevin </a:t>
            </a:r>
            <a:r>
              <a:rPr lang="en-US">
                <a:solidFill>
                  <a:srgbClr val="4F91E8"/>
                </a:solidFill>
                <a:latin typeface="Roboto"/>
                <a:ea typeface="Roboto"/>
                <a:cs typeface="Roboto"/>
                <a:sym typeface="Roboto"/>
              </a:rPr>
              <a:t>Dyal</a:t>
            </a:r>
            <a:r>
              <a:rPr b="1" lang="en-US">
                <a:solidFill>
                  <a:srgbClr val="4F91E8"/>
                </a:solidFill>
                <a:latin typeface="Roboto"/>
                <a:ea typeface="Roboto"/>
                <a:cs typeface="Roboto"/>
                <a:sym typeface="Roboto"/>
              </a:rPr>
              <a:t>, Muhammad </a:t>
            </a:r>
            <a:r>
              <a:rPr lang="en-US">
                <a:solidFill>
                  <a:srgbClr val="4F91E8"/>
                </a:solidFill>
                <a:latin typeface="Roboto"/>
                <a:ea typeface="Roboto"/>
                <a:cs typeface="Roboto"/>
                <a:sym typeface="Roboto"/>
              </a:rPr>
              <a:t>Shakeel</a:t>
            </a:r>
            <a:r>
              <a:rPr b="1" lang="en-US">
                <a:solidFill>
                  <a:srgbClr val="4F91E8"/>
                </a:solidFill>
                <a:latin typeface="Roboto"/>
                <a:ea typeface="Roboto"/>
                <a:cs typeface="Roboto"/>
                <a:sym typeface="Roboto"/>
              </a:rPr>
              <a:t>, Darwin </a:t>
            </a:r>
            <a:r>
              <a:rPr lang="en-US">
                <a:solidFill>
                  <a:srgbClr val="4F91E8"/>
                </a:solidFill>
                <a:latin typeface="Roboto"/>
                <a:ea typeface="Roboto"/>
                <a:cs typeface="Roboto"/>
                <a:sym typeface="Roboto"/>
              </a:rPr>
              <a:t>Hawezi, </a:t>
            </a:r>
            <a:r>
              <a:rPr b="1" lang="en-US">
                <a:solidFill>
                  <a:srgbClr val="4F91E8"/>
                </a:solidFill>
                <a:latin typeface="Roboto"/>
                <a:ea typeface="Roboto"/>
                <a:cs typeface="Roboto"/>
                <a:sym typeface="Roboto"/>
              </a:rPr>
              <a:t>Aquib </a:t>
            </a:r>
            <a:r>
              <a:rPr lang="en-US">
                <a:solidFill>
                  <a:srgbClr val="4F91E8"/>
                </a:solidFill>
                <a:latin typeface="Roboto"/>
                <a:ea typeface="Roboto"/>
                <a:cs typeface="Roboto"/>
                <a:sym typeface="Roboto"/>
              </a:rPr>
              <a:t>Ajeem</a:t>
            </a:r>
            <a:endParaRPr sz="6800">
              <a:latin typeface="Roboto"/>
              <a:ea typeface="Roboto"/>
              <a:cs typeface="Roboto"/>
              <a:sym typeface="Roboto"/>
            </a:endParaRPr>
          </a:p>
        </p:txBody>
      </p:sp>
      <p:sp>
        <p:nvSpPr>
          <p:cNvPr id="121" name="Google Shape;121;p1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22" name="Google Shape;122;p18"/>
          <p:cNvSpPr txBox="1"/>
          <p:nvPr>
            <p:ph idx="1"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id="123" name="Google Shape;123;p18"/>
          <p:cNvPicPr preferRelativeResize="0"/>
          <p:nvPr/>
        </p:nvPicPr>
        <p:blipFill>
          <a:blip r:embed="rId3">
            <a:alphaModFix/>
          </a:blip>
          <a:stretch>
            <a:fillRect/>
          </a:stretch>
        </p:blipFill>
        <p:spPr>
          <a:xfrm>
            <a:off x="11093450" y="2128842"/>
            <a:ext cx="2190750" cy="2085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3" name="Shape 203"/>
        <p:cNvGrpSpPr/>
        <p:nvPr/>
      </p:nvGrpSpPr>
      <p:grpSpPr>
        <a:xfrm>
          <a:off x="0" y="0"/>
          <a:ext cx="0" cy="0"/>
          <a:chOff x="0" y="0"/>
          <a:chExt cx="0" cy="0"/>
        </a:xfrm>
      </p:grpSpPr>
      <p:pic>
        <p:nvPicPr>
          <p:cNvPr id="204" name="Google Shape;204;p2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05" name="Google Shape;205;p2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06" name="Google Shape;206;p27"/>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207" name="Google Shape;207;p27"/>
          <p:cNvSpPr txBox="1"/>
          <p:nvPr>
            <p:ph type="title"/>
          </p:nvPr>
        </p:nvSpPr>
        <p:spPr>
          <a:xfrm>
            <a:off x="731363" y="5178178"/>
            <a:ext cx="22914900" cy="37722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990"/>
              <a:buFont typeface="Arial"/>
              <a:buNone/>
            </a:pPr>
            <a:r>
              <a:rPr b="1" lang="en-US" sz="9940">
                <a:solidFill>
                  <a:srgbClr val="9900FF"/>
                </a:solidFill>
                <a:latin typeface="Arial"/>
                <a:ea typeface="Arial"/>
                <a:cs typeface="Arial"/>
                <a:sym typeface="Arial"/>
              </a:rPr>
              <a:t>Windows Logs</a:t>
            </a:r>
            <a:endParaRPr b="1" sz="9940">
              <a:solidFill>
                <a:srgbClr val="9900FF"/>
              </a:solidFill>
              <a:latin typeface="Arial"/>
              <a:ea typeface="Arial"/>
              <a:cs typeface="Arial"/>
              <a:sym typeface="Arial"/>
            </a:endParaRPr>
          </a:p>
        </p:txBody>
      </p:sp>
      <p:pic>
        <p:nvPicPr>
          <p:cNvPr id="208" name="Google Shape;208;p27"/>
          <p:cNvPicPr preferRelativeResize="0"/>
          <p:nvPr/>
        </p:nvPicPr>
        <p:blipFill rotWithShape="1">
          <a:blip r:embed="rId4">
            <a:alphaModFix/>
          </a:blip>
          <a:srcRect b="0" l="31449" r="31385" t="0"/>
          <a:stretch/>
        </p:blipFill>
        <p:spPr>
          <a:xfrm>
            <a:off x="731350" y="7432975"/>
            <a:ext cx="4152551" cy="5586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12" name="Shape 212"/>
        <p:cNvGrpSpPr/>
        <p:nvPr/>
      </p:nvGrpSpPr>
      <p:grpSpPr>
        <a:xfrm>
          <a:off x="0" y="0"/>
          <a:ext cx="0" cy="0"/>
          <a:chOff x="0" y="0"/>
          <a:chExt cx="0" cy="0"/>
        </a:xfrm>
      </p:grpSpPr>
      <p:sp>
        <p:nvSpPr>
          <p:cNvPr id="213" name="Google Shape;213;p2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Reports—Windows</a:t>
            </a:r>
            <a:endParaRPr/>
          </a:p>
        </p:txBody>
      </p:sp>
      <p:sp>
        <p:nvSpPr>
          <p:cNvPr id="214" name="Google Shape;214;p2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15" name="Google Shape;215;p28"/>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16" name="Google Shape;216;p28"/>
          <p:cNvGraphicFramePr/>
          <p:nvPr/>
        </p:nvGraphicFramePr>
        <p:xfrm>
          <a:off x="1191013" y="5097125"/>
          <a:ext cx="3000000" cy="3000000"/>
        </p:xfrm>
        <a:graphic>
          <a:graphicData uri="http://schemas.openxmlformats.org/drawingml/2006/table">
            <a:tbl>
              <a:tblPr>
                <a:noFill/>
                <a:tableStyleId>{E6F380AF-32E8-4640-BA14-D2670D1482E0}</a:tableStyleId>
              </a:tblPr>
              <a:tblGrid>
                <a:gridCol w="10878550"/>
                <a:gridCol w="10878550"/>
              </a:tblGrid>
              <a:tr h="381000">
                <a:tc>
                  <a:txBody>
                    <a:bodyPr/>
                    <a:lstStyle/>
                    <a:p>
                      <a:pPr indent="0" lvl="0" marL="0" rtl="0" algn="ctr">
                        <a:spcBef>
                          <a:spcPts val="0"/>
                        </a:spcBef>
                        <a:spcAft>
                          <a:spcPts val="0"/>
                        </a:spcAft>
                        <a:buNone/>
                      </a:pPr>
                      <a:r>
                        <a:rPr b="1" lang="en-US" sz="4400">
                          <a:solidFill>
                            <a:srgbClr val="D9D9D9"/>
                          </a:solidFill>
                          <a:latin typeface="Roboto"/>
                          <a:ea typeface="Roboto"/>
                          <a:cs typeface="Roboto"/>
                          <a:sym typeface="Roboto"/>
                        </a:rPr>
                        <a:t>Report Name</a:t>
                      </a:r>
                      <a:endParaRPr b="1" sz="4400">
                        <a:solidFill>
                          <a:srgbClr val="D9D9D9"/>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rgbClr val="D9D9D9"/>
                          </a:solidFill>
                          <a:latin typeface="Roboto"/>
                          <a:ea typeface="Roboto"/>
                          <a:cs typeface="Roboto"/>
                          <a:sym typeface="Roboto"/>
                        </a:rPr>
                        <a:t>Report </a:t>
                      </a:r>
                      <a:r>
                        <a:rPr b="1" lang="en-US" sz="4400">
                          <a:solidFill>
                            <a:srgbClr val="D9D9D9"/>
                          </a:solidFill>
                          <a:latin typeface="Roboto"/>
                          <a:ea typeface="Roboto"/>
                          <a:cs typeface="Roboto"/>
                          <a:sym typeface="Roboto"/>
                        </a:rPr>
                        <a:t>Description</a:t>
                      </a:r>
                      <a:endParaRPr b="1" sz="4400">
                        <a:solidFill>
                          <a:srgbClr val="D9D9D9"/>
                        </a:solidFill>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solidFill>
                            <a:srgbClr val="D9D9D9"/>
                          </a:solidFill>
                          <a:latin typeface="Roboto"/>
                          <a:ea typeface="Roboto"/>
                          <a:cs typeface="Roboto"/>
                          <a:sym typeface="Roboto"/>
                        </a:rPr>
                        <a:t>Signature Report</a:t>
                      </a:r>
                      <a:endParaRPr sz="4400">
                        <a:solidFill>
                          <a:srgbClr val="D9D9D9"/>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rgbClr val="D9D9D9"/>
                          </a:solidFill>
                          <a:latin typeface="Roboto"/>
                          <a:ea typeface="Roboto"/>
                          <a:cs typeface="Roboto"/>
                          <a:sym typeface="Roboto"/>
                        </a:rPr>
                        <a:t>Evaluates the signatures in Windows Event Logs. Focus on Signature 4624 &amp; 4743.</a:t>
                      </a:r>
                      <a:endParaRPr sz="4400">
                        <a:solidFill>
                          <a:srgbClr val="D9D9D9"/>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rgbClr val="D9D9D9"/>
                          </a:solidFill>
                          <a:latin typeface="Roboto"/>
                          <a:ea typeface="Roboto"/>
                          <a:cs typeface="Roboto"/>
                          <a:sym typeface="Roboto"/>
                        </a:rPr>
                        <a:t>Users Report</a:t>
                      </a:r>
                      <a:endParaRPr sz="4400">
                        <a:solidFill>
                          <a:srgbClr val="D9D9D9"/>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rgbClr val="D9D9D9"/>
                          </a:solidFill>
                          <a:latin typeface="Roboto"/>
                          <a:ea typeface="Roboto"/>
                          <a:cs typeface="Roboto"/>
                          <a:sym typeface="Roboto"/>
                        </a:rPr>
                        <a:t>Identifies</a:t>
                      </a:r>
                      <a:r>
                        <a:rPr lang="en-US" sz="4400">
                          <a:solidFill>
                            <a:srgbClr val="D9D9D9"/>
                          </a:solidFill>
                          <a:latin typeface="Roboto"/>
                          <a:ea typeface="Roboto"/>
                          <a:cs typeface="Roboto"/>
                          <a:sym typeface="Roboto"/>
                        </a:rPr>
                        <a:t> users in Window Back End Operations. Focus on users _a, _k, and _j.</a:t>
                      </a:r>
                      <a:endParaRPr sz="4400">
                        <a:solidFill>
                          <a:srgbClr val="D9D9D9"/>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rgbClr val="D9D9D9"/>
                          </a:solidFill>
                          <a:latin typeface="Roboto"/>
                          <a:ea typeface="Roboto"/>
                          <a:cs typeface="Roboto"/>
                          <a:sym typeface="Roboto"/>
                        </a:rPr>
                        <a:t>Status Report</a:t>
                      </a:r>
                      <a:endParaRPr sz="4400">
                        <a:solidFill>
                          <a:srgbClr val="D9D9D9"/>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rgbClr val="D9D9D9"/>
                          </a:solidFill>
                          <a:latin typeface="Roboto"/>
                          <a:ea typeface="Roboto"/>
                          <a:cs typeface="Roboto"/>
                          <a:sym typeface="Roboto"/>
                        </a:rPr>
                        <a:t>Focuses on Windows process and their success or </a:t>
                      </a:r>
                      <a:r>
                        <a:rPr lang="en-US" sz="4400">
                          <a:solidFill>
                            <a:srgbClr val="D9D9D9"/>
                          </a:solidFill>
                          <a:latin typeface="Roboto"/>
                          <a:ea typeface="Roboto"/>
                          <a:cs typeface="Roboto"/>
                          <a:sym typeface="Roboto"/>
                        </a:rPr>
                        <a:t>failure</a:t>
                      </a:r>
                      <a:r>
                        <a:rPr lang="en-US" sz="4400">
                          <a:solidFill>
                            <a:srgbClr val="D9D9D9"/>
                          </a:solidFill>
                          <a:latin typeface="Roboto"/>
                          <a:ea typeface="Roboto"/>
                          <a:cs typeface="Roboto"/>
                          <a:sym typeface="Roboto"/>
                        </a:rPr>
                        <a:t> outcomes.</a:t>
                      </a:r>
                      <a:endParaRPr sz="4400">
                        <a:solidFill>
                          <a:srgbClr val="D9D9D9"/>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rgbClr val="D9D9D9"/>
                          </a:solidFill>
                          <a:latin typeface="Roboto"/>
                          <a:ea typeface="Roboto"/>
                          <a:cs typeface="Roboto"/>
                          <a:sym typeface="Roboto"/>
                        </a:rPr>
                        <a:t>Severity Report</a:t>
                      </a:r>
                      <a:endParaRPr sz="4400">
                        <a:solidFill>
                          <a:srgbClr val="D9D9D9"/>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rgbClr val="D9D9D9"/>
                          </a:solidFill>
                          <a:latin typeface="Roboto"/>
                          <a:ea typeface="Roboto"/>
                          <a:cs typeface="Roboto"/>
                          <a:sym typeface="Roboto"/>
                        </a:rPr>
                        <a:t>Identifies the number of logs that are </a:t>
                      </a:r>
                      <a:r>
                        <a:rPr lang="en-US" sz="4400">
                          <a:solidFill>
                            <a:srgbClr val="D9D9D9"/>
                          </a:solidFill>
                          <a:latin typeface="Roboto"/>
                          <a:ea typeface="Roboto"/>
                          <a:cs typeface="Roboto"/>
                          <a:sym typeface="Roboto"/>
                        </a:rPr>
                        <a:t>critical</a:t>
                      </a:r>
                      <a:r>
                        <a:rPr lang="en-US" sz="4400">
                          <a:solidFill>
                            <a:srgbClr val="D9D9D9"/>
                          </a:solidFill>
                          <a:latin typeface="Roboto"/>
                          <a:ea typeface="Roboto"/>
                          <a:cs typeface="Roboto"/>
                          <a:sym typeface="Roboto"/>
                        </a:rPr>
                        <a:t> (high) warnsing or informative.</a:t>
                      </a:r>
                      <a:endParaRPr sz="4400">
                        <a:solidFill>
                          <a:srgbClr val="D9D9D9"/>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21" name="Shape 221"/>
        <p:cNvGrpSpPr/>
        <p:nvPr/>
      </p:nvGrpSpPr>
      <p:grpSpPr>
        <a:xfrm>
          <a:off x="0" y="0"/>
          <a:ext cx="0" cy="0"/>
          <a:chOff x="0" y="0"/>
          <a:chExt cx="0" cy="0"/>
        </a:xfrm>
      </p:grpSpPr>
      <p:sp>
        <p:nvSpPr>
          <p:cNvPr id="222" name="Google Shape;222;p2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Images of Reports—Windows</a:t>
            </a:r>
            <a:endParaRPr/>
          </a:p>
        </p:txBody>
      </p:sp>
      <p:sp>
        <p:nvSpPr>
          <p:cNvPr id="223" name="Google Shape;223;p2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24" name="Google Shape;224;p29"/>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descr="A screenshot of a computer&#10;&#10;Description automatically generated" id="225" name="Google Shape;225;p29"/>
          <p:cNvPicPr preferRelativeResize="0"/>
          <p:nvPr/>
        </p:nvPicPr>
        <p:blipFill>
          <a:blip r:embed="rId3">
            <a:alphaModFix/>
          </a:blip>
          <a:stretch>
            <a:fillRect/>
          </a:stretch>
        </p:blipFill>
        <p:spPr>
          <a:xfrm>
            <a:off x="1433325" y="2881350"/>
            <a:ext cx="10839534" cy="8771575"/>
          </a:xfrm>
          <a:prstGeom prst="rect">
            <a:avLst/>
          </a:prstGeom>
          <a:noFill/>
          <a:ln>
            <a:noFill/>
          </a:ln>
        </p:spPr>
      </p:pic>
      <p:pic>
        <p:nvPicPr>
          <p:cNvPr descr="A screenshot of a computer&#10;&#10;Description automatically generated" id="226" name="Google Shape;226;p29"/>
          <p:cNvPicPr preferRelativeResize="0"/>
          <p:nvPr/>
        </p:nvPicPr>
        <p:blipFill>
          <a:blip r:embed="rId4">
            <a:alphaModFix/>
          </a:blip>
          <a:stretch>
            <a:fillRect/>
          </a:stretch>
        </p:blipFill>
        <p:spPr>
          <a:xfrm>
            <a:off x="12653850" y="2881350"/>
            <a:ext cx="10839524" cy="3390417"/>
          </a:xfrm>
          <a:prstGeom prst="rect">
            <a:avLst/>
          </a:prstGeom>
          <a:noFill/>
          <a:ln>
            <a:noFill/>
          </a:ln>
        </p:spPr>
      </p:pic>
      <p:pic>
        <p:nvPicPr>
          <p:cNvPr descr="A black and grey background&#10;&#10;Description automatically generated" id="227" name="Google Shape;227;p29"/>
          <p:cNvPicPr preferRelativeResize="0"/>
          <p:nvPr/>
        </p:nvPicPr>
        <p:blipFill>
          <a:blip r:embed="rId5">
            <a:alphaModFix/>
          </a:blip>
          <a:stretch>
            <a:fillRect/>
          </a:stretch>
        </p:blipFill>
        <p:spPr>
          <a:xfrm>
            <a:off x="12653850" y="6633897"/>
            <a:ext cx="10839524" cy="32496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31" name="Shape 231"/>
        <p:cNvGrpSpPr/>
        <p:nvPr/>
      </p:nvGrpSpPr>
      <p:grpSpPr>
        <a:xfrm>
          <a:off x="0" y="0"/>
          <a:ext cx="0" cy="0"/>
          <a:chOff x="0" y="0"/>
          <a:chExt cx="0" cy="0"/>
        </a:xfrm>
      </p:grpSpPr>
      <p:sp>
        <p:nvSpPr>
          <p:cNvPr id="232" name="Google Shape;232;p3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Alerts—Windows</a:t>
            </a:r>
            <a:endParaRPr/>
          </a:p>
        </p:txBody>
      </p:sp>
      <p:sp>
        <p:nvSpPr>
          <p:cNvPr id="233" name="Google Shape;233;p3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34" name="Google Shape;234;p30"/>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35" name="Google Shape;235;p30"/>
          <p:cNvGraphicFramePr/>
          <p:nvPr/>
        </p:nvGraphicFramePr>
        <p:xfrm>
          <a:off x="1296213" y="3863700"/>
          <a:ext cx="3000000" cy="3000000"/>
        </p:xfrm>
        <a:graphic>
          <a:graphicData uri="http://schemas.openxmlformats.org/drawingml/2006/table">
            <a:tbl>
              <a:tblPr>
                <a:noFill/>
                <a:tableStyleId>{E6F380AF-32E8-4640-BA14-D2670D1482E0}</a:tableStyleId>
              </a:tblPr>
              <a:tblGrid>
                <a:gridCol w="5439275"/>
                <a:gridCol w="7024375"/>
                <a:gridCol w="4810675"/>
                <a:gridCol w="4482775"/>
              </a:tblGrid>
              <a:tr h="381000">
                <a:tc>
                  <a:txBody>
                    <a:bodyPr/>
                    <a:lstStyle/>
                    <a:p>
                      <a:pPr indent="0" lvl="0" marL="0" rtl="0" algn="ctr">
                        <a:spcBef>
                          <a:spcPts val="0"/>
                        </a:spcBef>
                        <a:spcAft>
                          <a:spcPts val="0"/>
                        </a:spcAft>
                        <a:buNone/>
                      </a:pPr>
                      <a:r>
                        <a:rPr b="1" lang="en-US" sz="4400">
                          <a:solidFill>
                            <a:srgbClr val="D9D9D9"/>
                          </a:solidFill>
                          <a:latin typeface="Roboto"/>
                          <a:ea typeface="Roboto"/>
                          <a:cs typeface="Roboto"/>
                          <a:sym typeface="Roboto"/>
                        </a:rPr>
                        <a:t>Alert</a:t>
                      </a:r>
                      <a:r>
                        <a:rPr b="1" lang="en-US" sz="4400">
                          <a:solidFill>
                            <a:srgbClr val="D9D9D9"/>
                          </a:solidFill>
                          <a:latin typeface="Roboto"/>
                          <a:ea typeface="Roboto"/>
                          <a:cs typeface="Roboto"/>
                          <a:sym typeface="Roboto"/>
                        </a:rPr>
                        <a:t> Name</a:t>
                      </a:r>
                      <a:endParaRPr b="1" sz="4400">
                        <a:solidFill>
                          <a:srgbClr val="D9D9D9"/>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rgbClr val="D9D9D9"/>
                          </a:solidFill>
                          <a:latin typeface="Roboto"/>
                          <a:ea typeface="Roboto"/>
                          <a:cs typeface="Roboto"/>
                          <a:sym typeface="Roboto"/>
                        </a:rPr>
                        <a:t>Alert</a:t>
                      </a:r>
                      <a:r>
                        <a:rPr b="1" lang="en-US" sz="4400">
                          <a:solidFill>
                            <a:srgbClr val="D9D9D9"/>
                          </a:solidFill>
                          <a:latin typeface="Roboto"/>
                          <a:ea typeface="Roboto"/>
                          <a:cs typeface="Roboto"/>
                          <a:sym typeface="Roboto"/>
                        </a:rPr>
                        <a:t> </a:t>
                      </a:r>
                      <a:r>
                        <a:rPr b="1" lang="en-US" sz="4400">
                          <a:solidFill>
                            <a:srgbClr val="D9D9D9"/>
                          </a:solidFill>
                          <a:latin typeface="Roboto"/>
                          <a:ea typeface="Roboto"/>
                          <a:cs typeface="Roboto"/>
                          <a:sym typeface="Roboto"/>
                        </a:rPr>
                        <a:t>Description</a:t>
                      </a:r>
                      <a:endParaRPr b="1" sz="4400">
                        <a:solidFill>
                          <a:srgbClr val="D9D9D9"/>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solidFill>
                            <a:srgbClr val="D9D9D9"/>
                          </a:solidFill>
                          <a:latin typeface="Roboto"/>
                          <a:ea typeface="Roboto"/>
                          <a:cs typeface="Roboto"/>
                          <a:sym typeface="Roboto"/>
                        </a:rPr>
                        <a:t>Alert Baseline</a:t>
                      </a:r>
                      <a:endParaRPr b="1" sz="4400">
                        <a:solidFill>
                          <a:srgbClr val="D9D9D9"/>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rgbClr val="D9D9D9"/>
                          </a:solidFill>
                          <a:latin typeface="Roboto"/>
                          <a:ea typeface="Roboto"/>
                          <a:cs typeface="Roboto"/>
                          <a:sym typeface="Roboto"/>
                        </a:rPr>
                        <a:t>Alert Threshold</a:t>
                      </a:r>
                      <a:endParaRPr b="1" sz="4400">
                        <a:solidFill>
                          <a:srgbClr val="D9D9D9"/>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rgbClr val="D9D9D9"/>
                          </a:solidFill>
                          <a:latin typeface="Roboto"/>
                          <a:ea typeface="Roboto"/>
                          <a:cs typeface="Roboto"/>
                          <a:sym typeface="Roboto"/>
                        </a:rPr>
                        <a:t>Alert for Failed Windows Activities</a:t>
                      </a:r>
                      <a:endParaRPr sz="4400">
                        <a:solidFill>
                          <a:srgbClr val="D9D9D9"/>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rgbClr val="D9D9D9"/>
                          </a:solidFill>
                          <a:latin typeface="Roboto"/>
                          <a:ea typeface="Roboto"/>
                          <a:cs typeface="Roboto"/>
                          <a:sym typeface="Roboto"/>
                        </a:rPr>
                        <a:t>Provides an email alert when Failed Windows Activity go beyond the designated threshold. </a:t>
                      </a:r>
                      <a:endParaRPr sz="4400">
                        <a:solidFill>
                          <a:srgbClr val="D9D9D9"/>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rgbClr val="D9D9D9"/>
                          </a:solidFill>
                          <a:latin typeface="Roboto"/>
                          <a:ea typeface="Roboto"/>
                          <a:cs typeface="Roboto"/>
                          <a:sym typeface="Roboto"/>
                        </a:rPr>
                        <a:t>6</a:t>
                      </a:r>
                      <a:endParaRPr sz="4400">
                        <a:solidFill>
                          <a:srgbClr val="D9D9D9"/>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rgbClr val="D9D9D9"/>
                          </a:solidFill>
                          <a:latin typeface="Roboto"/>
                          <a:ea typeface="Roboto"/>
                          <a:cs typeface="Roboto"/>
                          <a:sym typeface="Roboto"/>
                        </a:rPr>
                        <a:t>13</a:t>
                      </a:r>
                      <a:endParaRPr sz="4400">
                        <a:solidFill>
                          <a:srgbClr val="D9D9D9"/>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36" name="Google Shape;236;p30"/>
          <p:cNvSpPr txBox="1"/>
          <p:nvPr/>
        </p:nvSpPr>
        <p:spPr>
          <a:xfrm>
            <a:off x="1296300" y="8626975"/>
            <a:ext cx="217572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rgbClr val="D9D9D9"/>
                </a:solidFill>
              </a:rPr>
              <a:t>JUSTIFICATION: </a:t>
            </a:r>
            <a:br>
              <a:rPr b="1" lang="en-US" sz="4200">
                <a:solidFill>
                  <a:srgbClr val="D9D9D9"/>
                </a:solidFill>
              </a:rPr>
            </a:br>
            <a:r>
              <a:rPr lang="en-US" sz="4200">
                <a:solidFill>
                  <a:srgbClr val="D9D9D9"/>
                </a:solidFill>
              </a:rPr>
              <a:t>The baseline was determined by finding the average of failed Windows Activities/hour (142/24=5.9)</a:t>
            </a:r>
            <a:endParaRPr sz="4200">
              <a:solidFill>
                <a:srgbClr val="D9D9D9"/>
              </a:solidFill>
            </a:endParaRPr>
          </a:p>
          <a:p>
            <a:pPr indent="0" lvl="0" marL="0" rtl="0" algn="l">
              <a:spcBef>
                <a:spcPts val="0"/>
              </a:spcBef>
              <a:spcAft>
                <a:spcPts val="0"/>
              </a:spcAft>
              <a:buNone/>
            </a:pPr>
            <a:r>
              <a:t/>
            </a:r>
            <a:endParaRPr sz="4200">
              <a:solidFill>
                <a:srgbClr val="D9D9D9"/>
              </a:solidFill>
            </a:endParaRPr>
          </a:p>
          <a:p>
            <a:pPr indent="0" lvl="0" marL="0" rtl="0" algn="l">
              <a:spcBef>
                <a:spcPts val="0"/>
              </a:spcBef>
              <a:spcAft>
                <a:spcPts val="0"/>
              </a:spcAft>
              <a:buNone/>
            </a:pPr>
            <a:r>
              <a:rPr lang="en-US" sz="4200">
                <a:solidFill>
                  <a:srgbClr val="D9D9D9"/>
                </a:solidFill>
              </a:rPr>
              <a:t>The Threshold was created above the highest normal activity of 10, by 3</a:t>
            </a:r>
            <a:endParaRPr sz="4200">
              <a:solidFill>
                <a:srgbClr val="D9D9D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40" name="Shape 240"/>
        <p:cNvGrpSpPr/>
        <p:nvPr/>
      </p:nvGrpSpPr>
      <p:grpSpPr>
        <a:xfrm>
          <a:off x="0" y="0"/>
          <a:ext cx="0" cy="0"/>
          <a:chOff x="0" y="0"/>
          <a:chExt cx="0" cy="0"/>
        </a:xfrm>
      </p:grpSpPr>
      <p:sp>
        <p:nvSpPr>
          <p:cNvPr id="241" name="Google Shape;241;p3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Alerts—Windows</a:t>
            </a:r>
            <a:endParaRPr/>
          </a:p>
        </p:txBody>
      </p:sp>
      <p:sp>
        <p:nvSpPr>
          <p:cNvPr id="242" name="Google Shape;242;p3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43" name="Google Shape;243;p31"/>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p>
        </p:txBody>
      </p:sp>
      <p:graphicFrame>
        <p:nvGraphicFramePr>
          <p:cNvPr id="244" name="Google Shape;244;p31"/>
          <p:cNvGraphicFramePr/>
          <p:nvPr/>
        </p:nvGraphicFramePr>
        <p:xfrm>
          <a:off x="1296213" y="3863700"/>
          <a:ext cx="3000000" cy="3000000"/>
        </p:xfrm>
        <a:graphic>
          <a:graphicData uri="http://schemas.openxmlformats.org/drawingml/2006/table">
            <a:tbl>
              <a:tblPr>
                <a:noFill/>
                <a:tableStyleId>{E6F380AF-32E8-4640-BA14-D2670D1482E0}</a:tableStyleId>
              </a:tblPr>
              <a:tblGrid>
                <a:gridCol w="5439275"/>
                <a:gridCol w="7598250"/>
                <a:gridCol w="4510125"/>
                <a:gridCol w="4209450"/>
              </a:tblGrid>
              <a:tr h="381000">
                <a:tc>
                  <a:txBody>
                    <a:bodyPr/>
                    <a:lstStyle/>
                    <a:p>
                      <a:pPr indent="0" lvl="0" marL="0" rtl="0" algn="ctr">
                        <a:spcBef>
                          <a:spcPts val="0"/>
                        </a:spcBef>
                        <a:spcAft>
                          <a:spcPts val="0"/>
                        </a:spcAft>
                        <a:buNone/>
                      </a:pPr>
                      <a:r>
                        <a:rPr b="1" lang="en-US" sz="4400">
                          <a:solidFill>
                            <a:schemeClr val="accent2"/>
                          </a:solidFill>
                          <a:latin typeface="Roboto"/>
                          <a:ea typeface="Roboto"/>
                          <a:cs typeface="Roboto"/>
                          <a:sym typeface="Roboto"/>
                        </a:rPr>
                        <a:t>Alert Name</a:t>
                      </a:r>
                      <a:endParaRPr b="1" sz="4400">
                        <a:solidFill>
                          <a:schemeClr val="accen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chemeClr val="accent2"/>
                          </a:solidFill>
                          <a:latin typeface="Roboto"/>
                          <a:ea typeface="Roboto"/>
                          <a:cs typeface="Roboto"/>
                          <a:sym typeface="Roboto"/>
                        </a:rPr>
                        <a:t>Alert </a:t>
                      </a:r>
                      <a:r>
                        <a:rPr b="1" lang="en-US" sz="4400">
                          <a:solidFill>
                            <a:schemeClr val="accent2"/>
                          </a:solidFill>
                          <a:latin typeface="Roboto"/>
                          <a:ea typeface="Roboto"/>
                          <a:cs typeface="Roboto"/>
                          <a:sym typeface="Roboto"/>
                        </a:rPr>
                        <a:t>Description</a:t>
                      </a:r>
                      <a:endParaRPr b="1" sz="4400">
                        <a:solidFill>
                          <a:schemeClr val="accent2"/>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solidFill>
                            <a:schemeClr val="accent2"/>
                          </a:solidFill>
                          <a:latin typeface="Roboto"/>
                          <a:ea typeface="Roboto"/>
                          <a:cs typeface="Roboto"/>
                          <a:sym typeface="Roboto"/>
                        </a:rPr>
                        <a:t>Alert Baseline</a:t>
                      </a:r>
                      <a:endParaRPr b="1" sz="4400">
                        <a:solidFill>
                          <a:schemeClr val="accent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accent2"/>
                          </a:solidFill>
                          <a:latin typeface="Roboto"/>
                          <a:ea typeface="Roboto"/>
                          <a:cs typeface="Roboto"/>
                          <a:sym typeface="Roboto"/>
                        </a:rPr>
                        <a:t>Alert Threshold</a:t>
                      </a:r>
                      <a:endParaRPr b="1" sz="4400">
                        <a:solidFill>
                          <a:schemeClr val="accent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489000">
                <a:tc>
                  <a:txBody>
                    <a:bodyPr/>
                    <a:lstStyle/>
                    <a:p>
                      <a:pPr indent="0" lvl="0" marL="0" rtl="0" algn="ctr">
                        <a:spcBef>
                          <a:spcPts val="0"/>
                        </a:spcBef>
                        <a:spcAft>
                          <a:spcPts val="0"/>
                        </a:spcAft>
                        <a:buNone/>
                      </a:pPr>
                      <a:r>
                        <a:rPr lang="en-US" sz="4400">
                          <a:solidFill>
                            <a:schemeClr val="accent2"/>
                          </a:solidFill>
                          <a:latin typeface="Roboto"/>
                          <a:ea typeface="Roboto"/>
                          <a:cs typeface="Roboto"/>
                          <a:sym typeface="Roboto"/>
                        </a:rPr>
                        <a:t>Alert for Signature 4624</a:t>
                      </a:r>
                      <a:endParaRPr sz="4400">
                        <a:solidFill>
                          <a:schemeClr val="accent2"/>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4400">
                          <a:solidFill>
                            <a:schemeClr val="accent2"/>
                          </a:solidFill>
                          <a:latin typeface="Roboto"/>
                          <a:ea typeface="Roboto"/>
                          <a:cs typeface="Roboto"/>
                          <a:sym typeface="Roboto"/>
                        </a:rPr>
                        <a:t>Provides an email alert when Number of Successful Logins go beyond the designated threshold. </a:t>
                      </a:r>
                      <a:endParaRPr sz="4400">
                        <a:solidFill>
                          <a:schemeClr val="accent2"/>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accent2"/>
                          </a:solidFill>
                          <a:latin typeface="Roboto"/>
                          <a:ea typeface="Roboto"/>
                          <a:cs typeface="Roboto"/>
                          <a:sym typeface="Roboto"/>
                        </a:rPr>
                        <a:t>14</a:t>
                      </a:r>
                      <a:endParaRPr sz="4400">
                        <a:solidFill>
                          <a:schemeClr val="accen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accent2"/>
                          </a:solidFill>
                          <a:latin typeface="Roboto"/>
                          <a:ea typeface="Roboto"/>
                          <a:cs typeface="Roboto"/>
                          <a:sym typeface="Roboto"/>
                        </a:rPr>
                        <a:t>23</a:t>
                      </a:r>
                      <a:endParaRPr sz="4400">
                        <a:solidFill>
                          <a:schemeClr val="accen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45" name="Google Shape;245;p31"/>
          <p:cNvSpPr txBox="1"/>
          <p:nvPr/>
        </p:nvSpPr>
        <p:spPr>
          <a:xfrm>
            <a:off x="1296300" y="8626975"/>
            <a:ext cx="217572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chemeClr val="accent2"/>
                </a:solidFill>
              </a:rPr>
              <a:t>JUSTIFICATION: </a:t>
            </a:r>
            <a:br>
              <a:rPr b="1" lang="en-US" sz="4200">
                <a:solidFill>
                  <a:schemeClr val="accent2"/>
                </a:solidFill>
              </a:rPr>
            </a:br>
            <a:r>
              <a:rPr lang="en-US" sz="4200">
                <a:solidFill>
                  <a:schemeClr val="accent2"/>
                </a:solidFill>
              </a:rPr>
              <a:t>The baseline was determined by finding the average of ‘4624’ events/hour </a:t>
            </a:r>
            <a:endParaRPr sz="4200">
              <a:solidFill>
                <a:schemeClr val="accent2"/>
              </a:solidFill>
            </a:endParaRPr>
          </a:p>
          <a:p>
            <a:pPr indent="0" lvl="0" marL="0" rtl="0" algn="l">
              <a:spcBef>
                <a:spcPts val="0"/>
              </a:spcBef>
              <a:spcAft>
                <a:spcPts val="0"/>
              </a:spcAft>
              <a:buNone/>
            </a:pPr>
            <a:r>
              <a:t/>
            </a:r>
            <a:endParaRPr sz="4200">
              <a:solidFill>
                <a:schemeClr val="accent2"/>
              </a:solidFill>
            </a:endParaRPr>
          </a:p>
          <a:p>
            <a:pPr indent="0" lvl="0" marL="0" rtl="0" algn="l">
              <a:spcBef>
                <a:spcPts val="0"/>
              </a:spcBef>
              <a:spcAft>
                <a:spcPts val="0"/>
              </a:spcAft>
              <a:buNone/>
            </a:pPr>
            <a:r>
              <a:rPr lang="en-US" sz="4200">
                <a:solidFill>
                  <a:schemeClr val="accent2"/>
                </a:solidFill>
              </a:rPr>
              <a:t>The Threshold was created above the highest normal activity of 20, by 3</a:t>
            </a:r>
            <a:endParaRPr sz="4200">
              <a:solidFill>
                <a:schemeClr val="accen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49" name="Shape 249"/>
        <p:cNvGrpSpPr/>
        <p:nvPr/>
      </p:nvGrpSpPr>
      <p:grpSpPr>
        <a:xfrm>
          <a:off x="0" y="0"/>
          <a:ext cx="0" cy="0"/>
          <a:chOff x="0" y="0"/>
          <a:chExt cx="0" cy="0"/>
        </a:xfrm>
      </p:grpSpPr>
      <p:sp>
        <p:nvSpPr>
          <p:cNvPr id="250" name="Google Shape;250;p32"/>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Alerts—Windows</a:t>
            </a:r>
            <a:endParaRPr/>
          </a:p>
        </p:txBody>
      </p:sp>
      <p:sp>
        <p:nvSpPr>
          <p:cNvPr id="251" name="Google Shape;251;p3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52" name="Google Shape;252;p32"/>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53" name="Google Shape;253;p32"/>
          <p:cNvGraphicFramePr/>
          <p:nvPr/>
        </p:nvGraphicFramePr>
        <p:xfrm>
          <a:off x="1296213" y="3863700"/>
          <a:ext cx="3000000" cy="3000000"/>
        </p:xfrm>
        <a:graphic>
          <a:graphicData uri="http://schemas.openxmlformats.org/drawingml/2006/table">
            <a:tbl>
              <a:tblPr>
                <a:noFill/>
                <a:tableStyleId>{E6F380AF-32E8-4640-BA14-D2670D1482E0}</a:tableStyleId>
              </a:tblPr>
              <a:tblGrid>
                <a:gridCol w="5439275"/>
                <a:gridCol w="7434300"/>
                <a:gridCol w="4209475"/>
                <a:gridCol w="4674050"/>
              </a:tblGrid>
              <a:tr h="381000">
                <a:tc>
                  <a:txBody>
                    <a:bodyPr/>
                    <a:lstStyle/>
                    <a:p>
                      <a:pPr indent="0" lvl="0" marL="0" rtl="0" algn="ctr">
                        <a:spcBef>
                          <a:spcPts val="0"/>
                        </a:spcBef>
                        <a:spcAft>
                          <a:spcPts val="0"/>
                        </a:spcAft>
                        <a:buNone/>
                      </a:pPr>
                      <a:r>
                        <a:rPr b="1" lang="en-US" sz="4400">
                          <a:solidFill>
                            <a:schemeClr val="accent2"/>
                          </a:solidFill>
                          <a:latin typeface="Roboto"/>
                          <a:ea typeface="Roboto"/>
                          <a:cs typeface="Roboto"/>
                          <a:sym typeface="Roboto"/>
                        </a:rPr>
                        <a:t>Alert Name</a:t>
                      </a:r>
                      <a:endParaRPr b="1" sz="4400">
                        <a:solidFill>
                          <a:schemeClr val="accen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chemeClr val="accent2"/>
                          </a:solidFill>
                          <a:latin typeface="Roboto"/>
                          <a:ea typeface="Roboto"/>
                          <a:cs typeface="Roboto"/>
                          <a:sym typeface="Roboto"/>
                        </a:rPr>
                        <a:t>Alert </a:t>
                      </a:r>
                      <a:r>
                        <a:rPr b="1" lang="en-US" sz="4400">
                          <a:solidFill>
                            <a:schemeClr val="accent2"/>
                          </a:solidFill>
                          <a:latin typeface="Roboto"/>
                          <a:ea typeface="Roboto"/>
                          <a:cs typeface="Roboto"/>
                          <a:sym typeface="Roboto"/>
                        </a:rPr>
                        <a:t>Description</a:t>
                      </a:r>
                      <a:endParaRPr b="1" sz="4400">
                        <a:solidFill>
                          <a:schemeClr val="accent2"/>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solidFill>
                            <a:schemeClr val="accent2"/>
                          </a:solidFill>
                          <a:latin typeface="Roboto"/>
                          <a:ea typeface="Roboto"/>
                          <a:cs typeface="Roboto"/>
                          <a:sym typeface="Roboto"/>
                        </a:rPr>
                        <a:t>Alert Baseline</a:t>
                      </a:r>
                      <a:endParaRPr b="1" sz="4400">
                        <a:solidFill>
                          <a:schemeClr val="accent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accent2"/>
                          </a:solidFill>
                          <a:latin typeface="Roboto"/>
                          <a:ea typeface="Roboto"/>
                          <a:cs typeface="Roboto"/>
                          <a:sym typeface="Roboto"/>
                        </a:rPr>
                        <a:t>Alert Threshold</a:t>
                      </a:r>
                      <a:endParaRPr b="1" sz="4400">
                        <a:solidFill>
                          <a:schemeClr val="accent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accent2"/>
                          </a:solidFill>
                          <a:latin typeface="Roboto"/>
                          <a:ea typeface="Roboto"/>
                          <a:cs typeface="Roboto"/>
                          <a:sym typeface="Roboto"/>
                        </a:rPr>
                        <a:t>Alert for Signature 4726</a:t>
                      </a:r>
                      <a:endParaRPr sz="4400">
                        <a:solidFill>
                          <a:schemeClr val="accent2"/>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4400">
                          <a:solidFill>
                            <a:schemeClr val="accent2"/>
                          </a:solidFill>
                          <a:latin typeface="Roboto"/>
                          <a:ea typeface="Roboto"/>
                          <a:cs typeface="Roboto"/>
                          <a:sym typeface="Roboto"/>
                        </a:rPr>
                        <a:t>Provides an email alert when Number of Deleted Accounts go beyond the designated threshold. </a:t>
                      </a:r>
                      <a:endParaRPr sz="4400">
                        <a:solidFill>
                          <a:schemeClr val="accent2"/>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accent2"/>
                          </a:solidFill>
                          <a:latin typeface="Roboto"/>
                          <a:ea typeface="Roboto"/>
                          <a:cs typeface="Roboto"/>
                          <a:sym typeface="Roboto"/>
                        </a:rPr>
                        <a:t>14</a:t>
                      </a:r>
                      <a:endParaRPr sz="4400">
                        <a:solidFill>
                          <a:schemeClr val="accen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accent2"/>
                          </a:solidFill>
                          <a:latin typeface="Roboto"/>
                          <a:ea typeface="Roboto"/>
                          <a:cs typeface="Roboto"/>
                          <a:sym typeface="Roboto"/>
                        </a:rPr>
                        <a:t>25</a:t>
                      </a:r>
                      <a:endParaRPr sz="4400">
                        <a:solidFill>
                          <a:schemeClr val="accen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54" name="Google Shape;254;p32"/>
          <p:cNvSpPr txBox="1"/>
          <p:nvPr/>
        </p:nvSpPr>
        <p:spPr>
          <a:xfrm>
            <a:off x="1296300" y="8626975"/>
            <a:ext cx="217572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chemeClr val="accent2"/>
                </a:solidFill>
              </a:rPr>
              <a:t>JUSTIFICATION: </a:t>
            </a:r>
            <a:br>
              <a:rPr b="1" lang="en-US" sz="4200">
                <a:solidFill>
                  <a:schemeClr val="accent2"/>
                </a:solidFill>
              </a:rPr>
            </a:br>
            <a:r>
              <a:rPr lang="en-US" sz="4200">
                <a:solidFill>
                  <a:schemeClr val="accent2"/>
                </a:solidFill>
              </a:rPr>
              <a:t>The baseline was determined by finding the average of ‘4726’ events/hour</a:t>
            </a:r>
            <a:endParaRPr sz="4200">
              <a:solidFill>
                <a:schemeClr val="accent2"/>
              </a:solidFill>
            </a:endParaRPr>
          </a:p>
          <a:p>
            <a:pPr indent="0" lvl="0" marL="0" rtl="0" algn="l">
              <a:spcBef>
                <a:spcPts val="0"/>
              </a:spcBef>
              <a:spcAft>
                <a:spcPts val="0"/>
              </a:spcAft>
              <a:buNone/>
            </a:pPr>
            <a:r>
              <a:t/>
            </a:r>
            <a:endParaRPr sz="4200">
              <a:solidFill>
                <a:schemeClr val="accent2"/>
              </a:solidFill>
            </a:endParaRPr>
          </a:p>
          <a:p>
            <a:pPr indent="0" lvl="0" marL="0" rtl="0" algn="l">
              <a:spcBef>
                <a:spcPts val="0"/>
              </a:spcBef>
              <a:spcAft>
                <a:spcPts val="0"/>
              </a:spcAft>
              <a:buNone/>
            </a:pPr>
            <a:r>
              <a:rPr lang="en-US" sz="4200">
                <a:solidFill>
                  <a:schemeClr val="accent2"/>
                </a:solidFill>
              </a:rPr>
              <a:t>The Threshold was created above the highest normal activity</a:t>
            </a:r>
            <a:endParaRPr sz="4200">
              <a:solidFill>
                <a:schemeClr val="accen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59" name="Shape 259"/>
        <p:cNvGrpSpPr/>
        <p:nvPr/>
      </p:nvGrpSpPr>
      <p:grpSpPr>
        <a:xfrm>
          <a:off x="0" y="0"/>
          <a:ext cx="0" cy="0"/>
          <a:chOff x="0" y="0"/>
          <a:chExt cx="0" cy="0"/>
        </a:xfrm>
      </p:grpSpPr>
      <p:sp>
        <p:nvSpPr>
          <p:cNvPr id="260" name="Google Shape;260;p3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Dashboards—Windows</a:t>
            </a:r>
            <a:endParaRPr/>
          </a:p>
        </p:txBody>
      </p:sp>
      <p:sp>
        <p:nvSpPr>
          <p:cNvPr id="261" name="Google Shape;261;p3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62" name="Google Shape;262;p33"/>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263" name="Google Shape;263;p33"/>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descr="A screenshot of a computer&#10;&#10;Description automatically generated" id="264" name="Google Shape;264;p33"/>
          <p:cNvPicPr preferRelativeResize="0"/>
          <p:nvPr/>
        </p:nvPicPr>
        <p:blipFill>
          <a:blip r:embed="rId3">
            <a:alphaModFix/>
          </a:blip>
          <a:stretch>
            <a:fillRect/>
          </a:stretch>
        </p:blipFill>
        <p:spPr>
          <a:xfrm>
            <a:off x="4048150" y="1757975"/>
            <a:ext cx="14891125" cy="11018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9" name="Shape 269"/>
        <p:cNvGrpSpPr/>
        <p:nvPr/>
      </p:nvGrpSpPr>
      <p:grpSpPr>
        <a:xfrm>
          <a:off x="0" y="0"/>
          <a:ext cx="0" cy="0"/>
          <a:chOff x="0" y="0"/>
          <a:chExt cx="0" cy="0"/>
        </a:xfrm>
      </p:grpSpPr>
      <p:sp>
        <p:nvSpPr>
          <p:cNvPr id="270" name="Google Shape;270;p3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Dashboards</a:t>
            </a:r>
            <a:r>
              <a:rPr lang="en-US"/>
              <a:t>—Windows</a:t>
            </a:r>
            <a:endParaRPr/>
          </a:p>
        </p:txBody>
      </p:sp>
      <p:sp>
        <p:nvSpPr>
          <p:cNvPr id="271" name="Google Shape;271;p3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72" name="Google Shape;272;p34"/>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273" name="Google Shape;273;p3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4" name="Google Shape;274;p34"/>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a:t>
            </a:r>
            <a:r>
              <a:rPr lang="en-US" sz="4000"/>
              <a:t>mage here</a:t>
            </a:r>
            <a:endParaRPr sz="4000"/>
          </a:p>
        </p:txBody>
      </p:sp>
      <p:sp>
        <p:nvSpPr>
          <p:cNvPr id="275" name="Google Shape;275;p34"/>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276" name="Google Shape;276;p34"/>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277" name="Google Shape;277;p34"/>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278" name="Google Shape;278;p34"/>
          <p:cNvPicPr preferRelativeResize="0"/>
          <p:nvPr/>
        </p:nvPicPr>
        <p:blipFill>
          <a:blip r:embed="rId3">
            <a:alphaModFix/>
          </a:blip>
          <a:stretch>
            <a:fillRect/>
          </a:stretch>
        </p:blipFill>
        <p:spPr>
          <a:xfrm>
            <a:off x="713275" y="2152050"/>
            <a:ext cx="11589774" cy="5121025"/>
          </a:xfrm>
          <a:prstGeom prst="rect">
            <a:avLst/>
          </a:prstGeom>
          <a:noFill/>
          <a:ln>
            <a:noFill/>
          </a:ln>
        </p:spPr>
      </p:pic>
      <p:pic>
        <p:nvPicPr>
          <p:cNvPr descr="A colorful pie chart on a black background&#10;&#10;Description automatically generated" id="279" name="Google Shape;279;p34"/>
          <p:cNvPicPr preferRelativeResize="0"/>
          <p:nvPr/>
        </p:nvPicPr>
        <p:blipFill>
          <a:blip r:embed="rId4">
            <a:alphaModFix/>
          </a:blip>
          <a:stretch>
            <a:fillRect/>
          </a:stretch>
        </p:blipFill>
        <p:spPr>
          <a:xfrm>
            <a:off x="12473745" y="2148125"/>
            <a:ext cx="11108605" cy="5121025"/>
          </a:xfrm>
          <a:prstGeom prst="rect">
            <a:avLst/>
          </a:prstGeom>
          <a:noFill/>
          <a:ln>
            <a:noFill/>
          </a:ln>
        </p:spPr>
      </p:pic>
      <p:pic>
        <p:nvPicPr>
          <p:cNvPr id="280" name="Google Shape;280;p34"/>
          <p:cNvPicPr preferRelativeResize="0"/>
          <p:nvPr/>
        </p:nvPicPr>
        <p:blipFill>
          <a:blip r:embed="rId5">
            <a:alphaModFix/>
          </a:blip>
          <a:stretch>
            <a:fillRect/>
          </a:stretch>
        </p:blipFill>
        <p:spPr>
          <a:xfrm>
            <a:off x="713275" y="7654499"/>
            <a:ext cx="11589775" cy="5121026"/>
          </a:xfrm>
          <a:prstGeom prst="rect">
            <a:avLst/>
          </a:prstGeom>
          <a:noFill/>
          <a:ln>
            <a:noFill/>
          </a:ln>
        </p:spPr>
      </p:pic>
      <p:pic>
        <p:nvPicPr>
          <p:cNvPr id="281" name="Google Shape;281;p34"/>
          <p:cNvPicPr preferRelativeResize="0"/>
          <p:nvPr/>
        </p:nvPicPr>
        <p:blipFill>
          <a:blip r:embed="rId6">
            <a:alphaModFix/>
          </a:blip>
          <a:stretch>
            <a:fillRect/>
          </a:stretch>
        </p:blipFill>
        <p:spPr>
          <a:xfrm>
            <a:off x="12409900" y="7654500"/>
            <a:ext cx="11236300" cy="5071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85" name="Shape 285"/>
        <p:cNvGrpSpPr/>
        <p:nvPr/>
      </p:nvGrpSpPr>
      <p:grpSpPr>
        <a:xfrm>
          <a:off x="0" y="0"/>
          <a:ext cx="0" cy="0"/>
          <a:chOff x="0" y="0"/>
          <a:chExt cx="0" cy="0"/>
        </a:xfrm>
      </p:grpSpPr>
      <p:pic>
        <p:nvPicPr>
          <p:cNvPr id="286" name="Google Shape;286;p3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87" name="Google Shape;287;p3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88" name="Google Shape;288;p35"/>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a:bodyPr>
          <a:lstStyle/>
          <a:p>
            <a:pPr indent="0" lvl="0" marL="0" rtl="0" algn="ctr">
              <a:spcBef>
                <a:spcPts val="0"/>
              </a:spcBef>
              <a:spcAft>
                <a:spcPts val="0"/>
              </a:spcAft>
              <a:buClr>
                <a:schemeClr val="dk1"/>
              </a:buClr>
              <a:buSzPts val="1100"/>
              <a:buFont typeface="Arial"/>
              <a:buNone/>
            </a:pPr>
            <a:r>
              <a:rPr b="1" lang="en-US" sz="9940">
                <a:solidFill>
                  <a:srgbClr val="9900FF"/>
                </a:solidFill>
                <a:latin typeface="Arial"/>
                <a:ea typeface="Arial"/>
                <a:cs typeface="Arial"/>
                <a:sym typeface="Arial"/>
              </a:rPr>
              <a:t>Apache Logs</a:t>
            </a:r>
            <a:endParaRPr>
              <a:solidFill>
                <a:srgbClr val="9900FF"/>
              </a:solidFill>
              <a:latin typeface="Roboto Light"/>
              <a:ea typeface="Roboto Light"/>
              <a:cs typeface="Roboto Light"/>
              <a:sym typeface="Roboto Light"/>
            </a:endParaRPr>
          </a:p>
        </p:txBody>
      </p:sp>
      <p:sp>
        <p:nvSpPr>
          <p:cNvPr id="289" name="Google Shape;289;p35"/>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id="290" name="Google Shape;290;p35"/>
          <p:cNvPicPr preferRelativeResize="0"/>
          <p:nvPr/>
        </p:nvPicPr>
        <p:blipFill rotWithShape="1">
          <a:blip r:embed="rId4">
            <a:alphaModFix/>
          </a:blip>
          <a:srcRect b="0" l="31449" r="31385" t="0"/>
          <a:stretch/>
        </p:blipFill>
        <p:spPr>
          <a:xfrm flipH="1">
            <a:off x="19493725" y="7367450"/>
            <a:ext cx="4152551" cy="5586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94" name="Shape 294"/>
        <p:cNvGrpSpPr/>
        <p:nvPr/>
      </p:nvGrpSpPr>
      <p:grpSpPr>
        <a:xfrm>
          <a:off x="0" y="0"/>
          <a:ext cx="0" cy="0"/>
          <a:chOff x="0" y="0"/>
          <a:chExt cx="0" cy="0"/>
        </a:xfrm>
      </p:grpSpPr>
      <p:sp>
        <p:nvSpPr>
          <p:cNvPr id="295" name="Google Shape;295;p36"/>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Reports—Apache</a:t>
            </a:r>
            <a:endParaRPr/>
          </a:p>
        </p:txBody>
      </p:sp>
      <p:sp>
        <p:nvSpPr>
          <p:cNvPr id="296" name="Google Shape;296;p3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97" name="Google Shape;297;p36"/>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p>
        </p:txBody>
      </p:sp>
      <p:graphicFrame>
        <p:nvGraphicFramePr>
          <p:cNvPr id="298" name="Google Shape;298;p36"/>
          <p:cNvGraphicFramePr/>
          <p:nvPr/>
        </p:nvGraphicFramePr>
        <p:xfrm>
          <a:off x="1191013" y="5097125"/>
          <a:ext cx="3000000" cy="3000000"/>
        </p:xfrm>
        <a:graphic>
          <a:graphicData uri="http://schemas.openxmlformats.org/drawingml/2006/table">
            <a:tbl>
              <a:tblPr>
                <a:noFill/>
                <a:tableStyleId>{E6F380AF-32E8-4640-BA14-D2670D1482E0}</a:tableStyleId>
              </a:tblPr>
              <a:tblGrid>
                <a:gridCol w="10878550"/>
                <a:gridCol w="10878550"/>
              </a:tblGrid>
              <a:tr h="381000">
                <a:tc>
                  <a:txBody>
                    <a:bodyPr/>
                    <a:lstStyle/>
                    <a:p>
                      <a:pPr indent="0" lvl="0" marL="0" rtl="0" algn="ctr">
                        <a:spcBef>
                          <a:spcPts val="0"/>
                        </a:spcBef>
                        <a:spcAft>
                          <a:spcPts val="0"/>
                        </a:spcAft>
                        <a:buNone/>
                      </a:pPr>
                      <a:r>
                        <a:rPr b="1" lang="en-US" sz="4400">
                          <a:solidFill>
                            <a:schemeClr val="accent2"/>
                          </a:solidFill>
                          <a:latin typeface="Roboto"/>
                          <a:ea typeface="Roboto"/>
                          <a:cs typeface="Roboto"/>
                          <a:sym typeface="Roboto"/>
                        </a:rPr>
                        <a:t>Report Name</a:t>
                      </a:r>
                      <a:endParaRPr b="1" sz="4400">
                        <a:solidFill>
                          <a:schemeClr val="accen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chemeClr val="accent2"/>
                          </a:solidFill>
                          <a:latin typeface="Roboto"/>
                          <a:ea typeface="Roboto"/>
                          <a:cs typeface="Roboto"/>
                          <a:sym typeface="Roboto"/>
                        </a:rPr>
                        <a:t>Report </a:t>
                      </a:r>
                      <a:r>
                        <a:rPr b="1" lang="en-US" sz="4400">
                          <a:solidFill>
                            <a:schemeClr val="accent2"/>
                          </a:solidFill>
                          <a:latin typeface="Roboto"/>
                          <a:ea typeface="Roboto"/>
                          <a:cs typeface="Roboto"/>
                          <a:sym typeface="Roboto"/>
                        </a:rPr>
                        <a:t>Description</a:t>
                      </a:r>
                      <a:endParaRPr b="1" sz="4400">
                        <a:solidFill>
                          <a:schemeClr val="accent2"/>
                        </a:solidFill>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solidFill>
                            <a:schemeClr val="accent2"/>
                          </a:solidFill>
                          <a:latin typeface="Roboto"/>
                          <a:ea typeface="Roboto"/>
                          <a:cs typeface="Roboto"/>
                          <a:sym typeface="Roboto"/>
                        </a:rPr>
                        <a:t>HTTP Methods</a:t>
                      </a:r>
                      <a:endParaRPr sz="4400">
                        <a:solidFill>
                          <a:schemeClr val="accent2"/>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accent2"/>
                          </a:solidFill>
                          <a:latin typeface="Roboto"/>
                          <a:ea typeface="Roboto"/>
                          <a:cs typeface="Roboto"/>
                          <a:sym typeface="Roboto"/>
                        </a:rPr>
                        <a:t>Gathers a count of the different HTTP methods being logged </a:t>
                      </a:r>
                      <a:endParaRPr sz="4400">
                        <a:solidFill>
                          <a:schemeClr val="accent2"/>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accent2"/>
                          </a:solidFill>
                          <a:latin typeface="Roboto"/>
                          <a:ea typeface="Roboto"/>
                          <a:cs typeface="Roboto"/>
                          <a:sym typeface="Roboto"/>
                        </a:rPr>
                        <a:t>Referrer_Domains</a:t>
                      </a:r>
                      <a:endParaRPr sz="4400">
                        <a:solidFill>
                          <a:schemeClr val="accent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accent2"/>
                          </a:solidFill>
                          <a:latin typeface="Roboto"/>
                          <a:ea typeface="Roboto"/>
                          <a:cs typeface="Roboto"/>
                          <a:sym typeface="Roboto"/>
                        </a:rPr>
                        <a:t>Evaluates </a:t>
                      </a:r>
                      <a:r>
                        <a:rPr lang="en-US" sz="4400">
                          <a:solidFill>
                            <a:schemeClr val="accent2"/>
                          </a:solidFill>
                          <a:latin typeface="Roboto"/>
                          <a:ea typeface="Roboto"/>
                          <a:cs typeface="Roboto"/>
                          <a:sym typeface="Roboto"/>
                        </a:rPr>
                        <a:t>vsi-company.com</a:t>
                      </a:r>
                      <a:r>
                        <a:rPr b="1" lang="en-US" sz="3600">
                          <a:solidFill>
                            <a:schemeClr val="accent2"/>
                          </a:solidFill>
                          <a:latin typeface="Roboto"/>
                          <a:ea typeface="Roboto"/>
                          <a:cs typeface="Roboto"/>
                          <a:sym typeface="Roboto"/>
                        </a:rPr>
                        <a:t> </a:t>
                      </a:r>
                      <a:r>
                        <a:rPr lang="en-US" sz="4400">
                          <a:solidFill>
                            <a:schemeClr val="accent2"/>
                          </a:solidFill>
                          <a:latin typeface="Roboto"/>
                          <a:ea typeface="Roboto"/>
                          <a:cs typeface="Roboto"/>
                          <a:sym typeface="Roboto"/>
                        </a:rPr>
                        <a:t>and how the site directs users to other webpages</a:t>
                      </a:r>
                      <a:endParaRPr sz="4400">
                        <a:solidFill>
                          <a:schemeClr val="accent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accent2"/>
                          </a:solidFill>
                          <a:latin typeface="Roboto"/>
                          <a:ea typeface="Roboto"/>
                          <a:cs typeface="Roboto"/>
                          <a:sym typeface="Roboto"/>
                        </a:rPr>
                        <a:t>HTTP Response / Status</a:t>
                      </a:r>
                      <a:endParaRPr sz="4400">
                        <a:solidFill>
                          <a:schemeClr val="accent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accent2"/>
                          </a:solidFill>
                          <a:latin typeface="Roboto"/>
                          <a:ea typeface="Roboto"/>
                          <a:cs typeface="Roboto"/>
                          <a:sym typeface="Roboto"/>
                        </a:rPr>
                        <a:t>Evaluates HTTP Response Codes that the server is putting out</a:t>
                      </a:r>
                      <a:endParaRPr sz="4400">
                        <a:solidFill>
                          <a:schemeClr val="accent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accent2"/>
                          </a:solidFill>
                          <a:latin typeface="Roboto"/>
                          <a:ea typeface="Roboto"/>
                          <a:cs typeface="Roboto"/>
                          <a:sym typeface="Roboto"/>
                        </a:rPr>
                        <a:t>Client IPs / </a:t>
                      </a:r>
                      <a:r>
                        <a:rPr lang="en-US" sz="4400">
                          <a:solidFill>
                            <a:schemeClr val="accent2"/>
                          </a:solidFill>
                          <a:latin typeface="Roboto"/>
                          <a:ea typeface="Roboto"/>
                          <a:cs typeface="Roboto"/>
                          <a:sym typeface="Roboto"/>
                        </a:rPr>
                        <a:t>Geo-Locations</a:t>
                      </a:r>
                      <a:endParaRPr sz="4400">
                        <a:solidFill>
                          <a:schemeClr val="accent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accent2"/>
                          </a:solidFill>
                          <a:latin typeface="Roboto"/>
                          <a:ea typeface="Roboto"/>
                          <a:cs typeface="Roboto"/>
                          <a:sym typeface="Roboto"/>
                        </a:rPr>
                        <a:t>Shows IP address of clients to vsi-company.com and their Geo-Locations</a:t>
                      </a:r>
                      <a:endParaRPr sz="4400">
                        <a:solidFill>
                          <a:schemeClr val="accent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7" name="Shape 127"/>
        <p:cNvGrpSpPr/>
        <p:nvPr/>
      </p:nvGrpSpPr>
      <p:grpSpPr>
        <a:xfrm>
          <a:off x="0" y="0"/>
          <a:ext cx="0" cy="0"/>
          <a:chOff x="0" y="0"/>
          <a:chExt cx="0" cy="0"/>
        </a:xfrm>
      </p:grpSpPr>
      <p:sp>
        <p:nvSpPr>
          <p:cNvPr id="128" name="Google Shape;128;p1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29" name="Google Shape;129;p19"/>
          <p:cNvSpPr txBox="1"/>
          <p:nvPr>
            <p:ph idx="1"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id="130" name="Google Shape;130;p19"/>
          <p:cNvPicPr preferRelativeResize="0"/>
          <p:nvPr/>
        </p:nvPicPr>
        <p:blipFill>
          <a:blip r:embed="rId3">
            <a:alphaModFix/>
          </a:blip>
          <a:stretch>
            <a:fillRect/>
          </a:stretch>
        </p:blipFill>
        <p:spPr>
          <a:xfrm>
            <a:off x="724725" y="762000"/>
            <a:ext cx="22876102" cy="12192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03" name="Shape 303"/>
        <p:cNvGrpSpPr/>
        <p:nvPr/>
      </p:nvGrpSpPr>
      <p:grpSpPr>
        <a:xfrm>
          <a:off x="0" y="0"/>
          <a:ext cx="0" cy="0"/>
          <a:chOff x="0" y="0"/>
          <a:chExt cx="0" cy="0"/>
        </a:xfrm>
      </p:grpSpPr>
      <p:sp>
        <p:nvSpPr>
          <p:cNvPr id="304" name="Google Shape;304;p37"/>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Images of Reports—Apache</a:t>
            </a:r>
            <a:endParaRPr/>
          </a:p>
        </p:txBody>
      </p:sp>
      <p:sp>
        <p:nvSpPr>
          <p:cNvPr id="305" name="Google Shape;305;p3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06" name="Google Shape;306;p37"/>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307" name="Google Shape;307;p37"/>
          <p:cNvSpPr txBox="1"/>
          <p:nvPr/>
        </p:nvSpPr>
        <p:spPr>
          <a:xfrm>
            <a:off x="3849625" y="46933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8" name="Google Shape;308;p37"/>
          <p:cNvSpPr txBox="1"/>
          <p:nvPr/>
        </p:nvSpPr>
        <p:spPr>
          <a:xfrm>
            <a:off x="4904725" y="44777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309" name="Google Shape;309;p37"/>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310" name="Google Shape;310;p37"/>
          <p:cNvSpPr txBox="1"/>
          <p:nvPr/>
        </p:nvSpPr>
        <p:spPr>
          <a:xfrm>
            <a:off x="4904725" y="97736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311" name="Google Shape;311;p37"/>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pic>
        <p:nvPicPr>
          <p:cNvPr descr="A black and grey rectangular object&#10;&#10;Description automatically generated with medium confidence" id="312" name="Google Shape;312;p37"/>
          <p:cNvPicPr preferRelativeResize="0"/>
          <p:nvPr/>
        </p:nvPicPr>
        <p:blipFill>
          <a:blip r:embed="rId3">
            <a:alphaModFix/>
          </a:blip>
          <a:stretch>
            <a:fillRect/>
          </a:stretch>
        </p:blipFill>
        <p:spPr>
          <a:xfrm>
            <a:off x="961800" y="3695600"/>
            <a:ext cx="10745101" cy="3457400"/>
          </a:xfrm>
          <a:prstGeom prst="rect">
            <a:avLst/>
          </a:prstGeom>
          <a:noFill/>
          <a:ln>
            <a:noFill/>
          </a:ln>
        </p:spPr>
      </p:pic>
      <p:pic>
        <p:nvPicPr>
          <p:cNvPr descr="A screenshot of a video game&#10;&#10;Description automatically generated" id="313" name="Google Shape;313;p37"/>
          <p:cNvPicPr preferRelativeResize="0"/>
          <p:nvPr/>
        </p:nvPicPr>
        <p:blipFill>
          <a:blip r:embed="rId4">
            <a:alphaModFix/>
          </a:blip>
          <a:stretch>
            <a:fillRect/>
          </a:stretch>
        </p:blipFill>
        <p:spPr>
          <a:xfrm>
            <a:off x="11926300" y="2071990"/>
            <a:ext cx="11021799" cy="5081010"/>
          </a:xfrm>
          <a:prstGeom prst="rect">
            <a:avLst/>
          </a:prstGeom>
          <a:noFill/>
          <a:ln>
            <a:noFill/>
          </a:ln>
        </p:spPr>
      </p:pic>
      <p:pic>
        <p:nvPicPr>
          <p:cNvPr descr="A screenshot of a computer&#10;&#10;Description automatically generated" id="314" name="Google Shape;314;p37"/>
          <p:cNvPicPr preferRelativeResize="0"/>
          <p:nvPr/>
        </p:nvPicPr>
        <p:blipFill>
          <a:blip r:embed="rId5">
            <a:alphaModFix/>
          </a:blip>
          <a:stretch>
            <a:fillRect/>
          </a:stretch>
        </p:blipFill>
        <p:spPr>
          <a:xfrm>
            <a:off x="12203000" y="7505775"/>
            <a:ext cx="10745101" cy="4295400"/>
          </a:xfrm>
          <a:prstGeom prst="rect">
            <a:avLst/>
          </a:prstGeom>
          <a:noFill/>
          <a:ln>
            <a:noFill/>
          </a:ln>
        </p:spPr>
      </p:pic>
      <p:pic>
        <p:nvPicPr>
          <p:cNvPr descr="A screen shot of a graph&#10;&#10;Description automatically generated" id="315" name="Google Shape;315;p37"/>
          <p:cNvPicPr preferRelativeResize="0"/>
          <p:nvPr/>
        </p:nvPicPr>
        <p:blipFill>
          <a:blip r:embed="rId6">
            <a:alphaModFix/>
          </a:blip>
          <a:stretch>
            <a:fillRect/>
          </a:stretch>
        </p:blipFill>
        <p:spPr>
          <a:xfrm>
            <a:off x="961800" y="7505775"/>
            <a:ext cx="11179891" cy="4295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19" name="Shape 319"/>
        <p:cNvGrpSpPr/>
        <p:nvPr/>
      </p:nvGrpSpPr>
      <p:grpSpPr>
        <a:xfrm>
          <a:off x="0" y="0"/>
          <a:ext cx="0" cy="0"/>
          <a:chOff x="0" y="0"/>
          <a:chExt cx="0" cy="0"/>
        </a:xfrm>
      </p:grpSpPr>
      <p:sp>
        <p:nvSpPr>
          <p:cNvPr id="320" name="Google Shape;320;p3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Alerts—Apache</a:t>
            </a:r>
            <a:endParaRPr/>
          </a:p>
        </p:txBody>
      </p:sp>
      <p:sp>
        <p:nvSpPr>
          <p:cNvPr id="321" name="Google Shape;321;p3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22" name="Google Shape;322;p38"/>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323" name="Google Shape;323;p38"/>
          <p:cNvGraphicFramePr/>
          <p:nvPr/>
        </p:nvGraphicFramePr>
        <p:xfrm>
          <a:off x="1296213" y="3863700"/>
          <a:ext cx="3000000" cy="3000000"/>
        </p:xfrm>
        <a:graphic>
          <a:graphicData uri="http://schemas.openxmlformats.org/drawingml/2006/table">
            <a:tbl>
              <a:tblPr>
                <a:noFill/>
                <a:tableStyleId>{E6F380AF-32E8-4640-BA14-D2670D1482E0}</a:tableStyleId>
              </a:tblPr>
              <a:tblGrid>
                <a:gridCol w="5439275"/>
                <a:gridCol w="7871575"/>
                <a:gridCol w="3772200"/>
                <a:gridCol w="4674050"/>
              </a:tblGrid>
              <a:tr h="381000">
                <a:tc>
                  <a:txBody>
                    <a:bodyPr/>
                    <a:lstStyle/>
                    <a:p>
                      <a:pPr indent="0" lvl="0" marL="0" rtl="0" algn="ctr">
                        <a:spcBef>
                          <a:spcPts val="0"/>
                        </a:spcBef>
                        <a:spcAft>
                          <a:spcPts val="0"/>
                        </a:spcAft>
                        <a:buNone/>
                      </a:pPr>
                      <a:r>
                        <a:rPr b="1" lang="en-US" sz="4400">
                          <a:solidFill>
                            <a:schemeClr val="accent2"/>
                          </a:solidFill>
                          <a:latin typeface="Roboto"/>
                          <a:ea typeface="Roboto"/>
                          <a:cs typeface="Roboto"/>
                          <a:sym typeface="Roboto"/>
                        </a:rPr>
                        <a:t>Alert Name</a:t>
                      </a:r>
                      <a:endParaRPr b="1" sz="4400">
                        <a:solidFill>
                          <a:schemeClr val="accen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chemeClr val="accent2"/>
                          </a:solidFill>
                          <a:latin typeface="Roboto"/>
                          <a:ea typeface="Roboto"/>
                          <a:cs typeface="Roboto"/>
                          <a:sym typeface="Roboto"/>
                        </a:rPr>
                        <a:t>Alert </a:t>
                      </a:r>
                      <a:r>
                        <a:rPr b="1" lang="en-US" sz="4400">
                          <a:solidFill>
                            <a:schemeClr val="accent2"/>
                          </a:solidFill>
                          <a:latin typeface="Roboto"/>
                          <a:ea typeface="Roboto"/>
                          <a:cs typeface="Roboto"/>
                          <a:sym typeface="Roboto"/>
                        </a:rPr>
                        <a:t>Description</a:t>
                      </a:r>
                      <a:endParaRPr b="1" sz="4400">
                        <a:solidFill>
                          <a:schemeClr val="accent2"/>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solidFill>
                            <a:schemeClr val="accent2"/>
                          </a:solidFill>
                          <a:latin typeface="Roboto"/>
                          <a:ea typeface="Roboto"/>
                          <a:cs typeface="Roboto"/>
                          <a:sym typeface="Roboto"/>
                        </a:rPr>
                        <a:t>Alert Baseline</a:t>
                      </a:r>
                      <a:endParaRPr b="1" sz="4400">
                        <a:solidFill>
                          <a:schemeClr val="accent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accent2"/>
                          </a:solidFill>
                          <a:latin typeface="Roboto"/>
                          <a:ea typeface="Roboto"/>
                          <a:cs typeface="Roboto"/>
                          <a:sym typeface="Roboto"/>
                        </a:rPr>
                        <a:t>Alert Threshold</a:t>
                      </a:r>
                      <a:endParaRPr b="1" sz="4400">
                        <a:solidFill>
                          <a:schemeClr val="accent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accent2"/>
                          </a:solidFill>
                          <a:latin typeface="Roboto"/>
                          <a:ea typeface="Roboto"/>
                          <a:cs typeface="Roboto"/>
                          <a:sym typeface="Roboto"/>
                        </a:rPr>
                        <a:t>Alert for Countries outside USA</a:t>
                      </a:r>
                      <a:endParaRPr sz="4400">
                        <a:solidFill>
                          <a:schemeClr val="accent2"/>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4400">
                          <a:solidFill>
                            <a:schemeClr val="accent2"/>
                          </a:solidFill>
                          <a:latin typeface="Roboto"/>
                          <a:ea typeface="Roboto"/>
                          <a:cs typeface="Roboto"/>
                          <a:sym typeface="Roboto"/>
                        </a:rPr>
                        <a:t>Provides an email alert when Number of Countries outside the USA go beyond designated threshold. </a:t>
                      </a:r>
                      <a:endParaRPr sz="4400">
                        <a:solidFill>
                          <a:schemeClr val="accent2"/>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accent2"/>
                          </a:solidFill>
                          <a:latin typeface="Roboto"/>
                          <a:ea typeface="Roboto"/>
                          <a:cs typeface="Roboto"/>
                          <a:sym typeface="Roboto"/>
                        </a:rPr>
                        <a:t>256</a:t>
                      </a:r>
                      <a:endParaRPr sz="4400">
                        <a:solidFill>
                          <a:schemeClr val="accen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accent2"/>
                          </a:solidFill>
                          <a:latin typeface="Roboto"/>
                          <a:ea typeface="Roboto"/>
                          <a:cs typeface="Roboto"/>
                          <a:sym typeface="Roboto"/>
                        </a:rPr>
                        <a:t>340</a:t>
                      </a:r>
                      <a:endParaRPr sz="4400">
                        <a:solidFill>
                          <a:schemeClr val="accen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24" name="Google Shape;324;p38"/>
          <p:cNvSpPr txBox="1"/>
          <p:nvPr/>
        </p:nvSpPr>
        <p:spPr>
          <a:xfrm>
            <a:off x="1296300" y="8626975"/>
            <a:ext cx="217572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chemeClr val="accent2"/>
                </a:solidFill>
              </a:rPr>
              <a:t>JUSTIFICATION: </a:t>
            </a:r>
            <a:br>
              <a:rPr b="1" lang="en-US" sz="4200">
                <a:solidFill>
                  <a:schemeClr val="accent2"/>
                </a:solidFill>
              </a:rPr>
            </a:br>
            <a:r>
              <a:rPr lang="en-US" sz="4200">
                <a:solidFill>
                  <a:schemeClr val="accent2"/>
                </a:solidFill>
              </a:rPr>
              <a:t>The baseline was determined by finding the average of </a:t>
            </a:r>
            <a:r>
              <a:rPr lang="en-US" sz="4200">
                <a:solidFill>
                  <a:schemeClr val="accent2"/>
                </a:solidFill>
              </a:rPr>
              <a:t>activities</a:t>
            </a:r>
            <a:r>
              <a:rPr lang="en-US" sz="4200">
                <a:solidFill>
                  <a:schemeClr val="accent2"/>
                </a:solidFill>
              </a:rPr>
              <a:t> outside the US/hour</a:t>
            </a:r>
            <a:endParaRPr sz="4200">
              <a:solidFill>
                <a:schemeClr val="accent2"/>
              </a:solidFill>
            </a:endParaRPr>
          </a:p>
          <a:p>
            <a:pPr indent="0" lvl="0" marL="0" rtl="0" algn="l">
              <a:spcBef>
                <a:spcPts val="0"/>
              </a:spcBef>
              <a:spcAft>
                <a:spcPts val="0"/>
              </a:spcAft>
              <a:buNone/>
            </a:pPr>
            <a:r>
              <a:t/>
            </a:r>
            <a:endParaRPr sz="4200">
              <a:solidFill>
                <a:schemeClr val="accent2"/>
              </a:solidFill>
            </a:endParaRPr>
          </a:p>
          <a:p>
            <a:pPr indent="0" lvl="0" marL="0" rtl="0" algn="l">
              <a:spcBef>
                <a:spcPts val="0"/>
              </a:spcBef>
              <a:spcAft>
                <a:spcPts val="0"/>
              </a:spcAft>
              <a:buNone/>
            </a:pPr>
            <a:r>
              <a:rPr lang="en-US" sz="4200">
                <a:solidFill>
                  <a:schemeClr val="accent2"/>
                </a:solidFill>
              </a:rPr>
              <a:t>The Threshold was created above the highest normal activity </a:t>
            </a:r>
            <a:endParaRPr sz="4200">
              <a:solidFill>
                <a:schemeClr val="accen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28" name="Shape 328"/>
        <p:cNvGrpSpPr/>
        <p:nvPr/>
      </p:nvGrpSpPr>
      <p:grpSpPr>
        <a:xfrm>
          <a:off x="0" y="0"/>
          <a:ext cx="0" cy="0"/>
          <a:chOff x="0" y="0"/>
          <a:chExt cx="0" cy="0"/>
        </a:xfrm>
      </p:grpSpPr>
      <p:sp>
        <p:nvSpPr>
          <p:cNvPr id="329" name="Google Shape;329;p3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Alerts—Apache</a:t>
            </a:r>
            <a:endParaRPr/>
          </a:p>
        </p:txBody>
      </p:sp>
      <p:sp>
        <p:nvSpPr>
          <p:cNvPr id="330" name="Google Shape;330;p3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31" name="Google Shape;331;p39"/>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332" name="Google Shape;332;p39"/>
          <p:cNvGraphicFramePr/>
          <p:nvPr/>
        </p:nvGraphicFramePr>
        <p:xfrm>
          <a:off x="1296213" y="3863700"/>
          <a:ext cx="3000000" cy="3000000"/>
        </p:xfrm>
        <a:graphic>
          <a:graphicData uri="http://schemas.openxmlformats.org/drawingml/2006/table">
            <a:tbl>
              <a:tblPr>
                <a:noFill/>
                <a:tableStyleId>{E6F380AF-32E8-4640-BA14-D2670D1482E0}</a:tableStyleId>
              </a:tblPr>
              <a:tblGrid>
                <a:gridCol w="5439275"/>
                <a:gridCol w="7516300"/>
                <a:gridCol w="4182125"/>
                <a:gridCol w="4619400"/>
              </a:tblGrid>
              <a:tr h="381000">
                <a:tc>
                  <a:txBody>
                    <a:bodyPr/>
                    <a:lstStyle/>
                    <a:p>
                      <a:pPr indent="0" lvl="0" marL="0" rtl="0" algn="ctr">
                        <a:spcBef>
                          <a:spcPts val="0"/>
                        </a:spcBef>
                        <a:spcAft>
                          <a:spcPts val="0"/>
                        </a:spcAft>
                        <a:buNone/>
                      </a:pPr>
                      <a:r>
                        <a:rPr b="1" lang="en-US" sz="4400">
                          <a:solidFill>
                            <a:schemeClr val="accent2"/>
                          </a:solidFill>
                          <a:latin typeface="Roboto"/>
                          <a:ea typeface="Roboto"/>
                          <a:cs typeface="Roboto"/>
                          <a:sym typeface="Roboto"/>
                        </a:rPr>
                        <a:t>Alert Name</a:t>
                      </a:r>
                      <a:endParaRPr b="1" sz="4400">
                        <a:solidFill>
                          <a:schemeClr val="accen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chemeClr val="accent2"/>
                          </a:solidFill>
                          <a:latin typeface="Roboto"/>
                          <a:ea typeface="Roboto"/>
                          <a:cs typeface="Roboto"/>
                          <a:sym typeface="Roboto"/>
                        </a:rPr>
                        <a:t>Alert </a:t>
                      </a:r>
                      <a:r>
                        <a:rPr b="1" lang="en-US" sz="4400">
                          <a:solidFill>
                            <a:schemeClr val="accent2"/>
                          </a:solidFill>
                          <a:latin typeface="Roboto"/>
                          <a:ea typeface="Roboto"/>
                          <a:cs typeface="Roboto"/>
                          <a:sym typeface="Roboto"/>
                        </a:rPr>
                        <a:t>Description</a:t>
                      </a:r>
                      <a:endParaRPr b="1" sz="4400">
                        <a:solidFill>
                          <a:schemeClr val="accent2"/>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solidFill>
                            <a:schemeClr val="accent2"/>
                          </a:solidFill>
                          <a:latin typeface="Roboto"/>
                          <a:ea typeface="Roboto"/>
                          <a:cs typeface="Roboto"/>
                          <a:sym typeface="Roboto"/>
                        </a:rPr>
                        <a:t>Alert Baseline</a:t>
                      </a:r>
                      <a:endParaRPr b="1" sz="4400">
                        <a:solidFill>
                          <a:schemeClr val="accent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accent2"/>
                          </a:solidFill>
                          <a:latin typeface="Roboto"/>
                          <a:ea typeface="Roboto"/>
                          <a:cs typeface="Roboto"/>
                          <a:sym typeface="Roboto"/>
                        </a:rPr>
                        <a:t>Alert Threshold</a:t>
                      </a:r>
                      <a:endParaRPr b="1" sz="4400">
                        <a:solidFill>
                          <a:schemeClr val="accent2"/>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accent2"/>
                          </a:solidFill>
                          <a:latin typeface="Roboto"/>
                          <a:ea typeface="Roboto"/>
                          <a:cs typeface="Roboto"/>
                          <a:sym typeface="Roboto"/>
                        </a:rPr>
                        <a:t>Alert for HTTP POST</a:t>
                      </a:r>
                      <a:endParaRPr sz="4400">
                        <a:solidFill>
                          <a:schemeClr val="accent2"/>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4400">
                          <a:solidFill>
                            <a:schemeClr val="accent2"/>
                          </a:solidFill>
                          <a:latin typeface="Roboto"/>
                          <a:ea typeface="Roboto"/>
                          <a:cs typeface="Roboto"/>
                          <a:sym typeface="Roboto"/>
                        </a:rPr>
                        <a:t>Provides an email alert when Number of HTTP POST requests go beyond the designated threshold. </a:t>
                      </a:r>
                      <a:endParaRPr sz="4400">
                        <a:solidFill>
                          <a:schemeClr val="accent2"/>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accent2"/>
                          </a:solidFill>
                          <a:latin typeface="Roboto"/>
                          <a:ea typeface="Roboto"/>
                          <a:cs typeface="Roboto"/>
                          <a:sym typeface="Roboto"/>
                        </a:rPr>
                        <a:t>5</a:t>
                      </a:r>
                      <a:endParaRPr sz="4400">
                        <a:solidFill>
                          <a:schemeClr val="accen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accent2"/>
                          </a:solidFill>
                          <a:latin typeface="Roboto"/>
                          <a:ea typeface="Roboto"/>
                          <a:cs typeface="Roboto"/>
                          <a:sym typeface="Roboto"/>
                        </a:rPr>
                        <a:t>13</a:t>
                      </a:r>
                      <a:endParaRPr sz="4400">
                        <a:solidFill>
                          <a:schemeClr val="accen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33" name="Google Shape;333;p39"/>
          <p:cNvSpPr txBox="1"/>
          <p:nvPr/>
        </p:nvSpPr>
        <p:spPr>
          <a:xfrm>
            <a:off x="1296300" y="8626975"/>
            <a:ext cx="217572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chemeClr val="accent2"/>
                </a:solidFill>
              </a:rPr>
              <a:t>JUSTIFICATION: </a:t>
            </a:r>
            <a:br>
              <a:rPr b="1" lang="en-US" sz="4200">
                <a:solidFill>
                  <a:schemeClr val="accent2"/>
                </a:solidFill>
              </a:rPr>
            </a:br>
            <a:r>
              <a:rPr lang="en-US" sz="4200">
                <a:solidFill>
                  <a:schemeClr val="accent2"/>
                </a:solidFill>
              </a:rPr>
              <a:t>The baseline was determined by finding the average POST’s in a day / hour</a:t>
            </a:r>
            <a:endParaRPr sz="4200">
              <a:solidFill>
                <a:schemeClr val="accent2"/>
              </a:solidFill>
            </a:endParaRPr>
          </a:p>
          <a:p>
            <a:pPr indent="0" lvl="0" marL="0" rtl="0" algn="l">
              <a:spcBef>
                <a:spcPts val="0"/>
              </a:spcBef>
              <a:spcAft>
                <a:spcPts val="0"/>
              </a:spcAft>
              <a:buNone/>
            </a:pPr>
            <a:r>
              <a:t/>
            </a:r>
            <a:endParaRPr sz="4200">
              <a:solidFill>
                <a:schemeClr val="accent2"/>
              </a:solidFill>
            </a:endParaRPr>
          </a:p>
          <a:p>
            <a:pPr indent="0" lvl="0" marL="0" rtl="0" algn="l">
              <a:spcBef>
                <a:spcPts val="0"/>
              </a:spcBef>
              <a:spcAft>
                <a:spcPts val="0"/>
              </a:spcAft>
              <a:buNone/>
            </a:pPr>
            <a:r>
              <a:rPr lang="en-US" sz="4200">
                <a:solidFill>
                  <a:schemeClr val="accent2"/>
                </a:solidFill>
              </a:rPr>
              <a:t>The Threshold was created above the highest normal activity of 10</a:t>
            </a:r>
            <a:endParaRPr sz="4200">
              <a:solidFill>
                <a:schemeClr val="accen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 name="Shape 338"/>
        <p:cNvGrpSpPr/>
        <p:nvPr/>
      </p:nvGrpSpPr>
      <p:grpSpPr>
        <a:xfrm>
          <a:off x="0" y="0"/>
          <a:ext cx="0" cy="0"/>
          <a:chOff x="0" y="0"/>
          <a:chExt cx="0" cy="0"/>
        </a:xfrm>
      </p:grpSpPr>
      <p:sp>
        <p:nvSpPr>
          <p:cNvPr id="339" name="Google Shape;339;p4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Dashboards—Apache</a:t>
            </a:r>
            <a:endParaRPr/>
          </a:p>
        </p:txBody>
      </p:sp>
      <p:sp>
        <p:nvSpPr>
          <p:cNvPr id="340" name="Google Shape;340;p4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41" name="Google Shape;341;p40"/>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342" name="Google Shape;342;p40"/>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3" name="Google Shape;343;p40"/>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344" name="Google Shape;344;p40"/>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345" name="Google Shape;345;p40"/>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a:t>
            </a:r>
            <a:r>
              <a:rPr lang="en-US" sz="4000"/>
              <a:t>c</a:t>
            </a:r>
            <a:r>
              <a:rPr lang="en-US" sz="4000"/>
              <a:t>e image here</a:t>
            </a:r>
            <a:endParaRPr sz="4000"/>
          </a:p>
        </p:txBody>
      </p:sp>
      <p:sp>
        <p:nvSpPr>
          <p:cNvPr id="346" name="Google Shape;346;p40"/>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descr="A map of the world with purple dots&#10;&#10;Description automatically generated" id="347" name="Google Shape;347;p40"/>
          <p:cNvPicPr preferRelativeResize="0"/>
          <p:nvPr/>
        </p:nvPicPr>
        <p:blipFill>
          <a:blip r:embed="rId3">
            <a:alphaModFix/>
          </a:blip>
          <a:stretch>
            <a:fillRect/>
          </a:stretch>
        </p:blipFill>
        <p:spPr>
          <a:xfrm>
            <a:off x="525100" y="1965700"/>
            <a:ext cx="11671975" cy="5157350"/>
          </a:xfrm>
          <a:prstGeom prst="rect">
            <a:avLst/>
          </a:prstGeom>
          <a:noFill/>
          <a:ln>
            <a:noFill/>
          </a:ln>
        </p:spPr>
      </p:pic>
      <p:pic>
        <p:nvPicPr>
          <p:cNvPr descr="A screenshot of a graph&#10;&#10;Description automatically generated" id="348" name="Google Shape;348;p40"/>
          <p:cNvPicPr preferRelativeResize="0"/>
          <p:nvPr/>
        </p:nvPicPr>
        <p:blipFill>
          <a:blip r:embed="rId4">
            <a:alphaModFix/>
          </a:blip>
          <a:stretch>
            <a:fillRect/>
          </a:stretch>
        </p:blipFill>
        <p:spPr>
          <a:xfrm>
            <a:off x="12480875" y="1965700"/>
            <a:ext cx="11257725" cy="5157350"/>
          </a:xfrm>
          <a:prstGeom prst="rect">
            <a:avLst/>
          </a:prstGeom>
          <a:noFill/>
          <a:ln>
            <a:noFill/>
          </a:ln>
        </p:spPr>
      </p:pic>
      <p:pic>
        <p:nvPicPr>
          <p:cNvPr descr="A graph with purple bars&#10;&#10;Description automatically generated" id="349" name="Google Shape;349;p40"/>
          <p:cNvPicPr preferRelativeResize="0"/>
          <p:nvPr/>
        </p:nvPicPr>
        <p:blipFill>
          <a:blip r:embed="rId5">
            <a:alphaModFix/>
          </a:blip>
          <a:stretch>
            <a:fillRect/>
          </a:stretch>
        </p:blipFill>
        <p:spPr>
          <a:xfrm>
            <a:off x="525100" y="7516720"/>
            <a:ext cx="11671976" cy="5049155"/>
          </a:xfrm>
          <a:prstGeom prst="rect">
            <a:avLst/>
          </a:prstGeom>
          <a:noFill/>
          <a:ln>
            <a:noFill/>
          </a:ln>
        </p:spPr>
      </p:pic>
      <p:pic>
        <p:nvPicPr>
          <p:cNvPr descr="A screenshot of a graph&#10;&#10;Description automatically generated" id="350" name="Google Shape;350;p40"/>
          <p:cNvPicPr preferRelativeResize="0"/>
          <p:nvPr/>
        </p:nvPicPr>
        <p:blipFill>
          <a:blip r:embed="rId6">
            <a:alphaModFix/>
          </a:blip>
          <a:stretch>
            <a:fillRect/>
          </a:stretch>
        </p:blipFill>
        <p:spPr>
          <a:xfrm>
            <a:off x="12480865" y="7516725"/>
            <a:ext cx="11317734" cy="5049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4" name="Shape 354"/>
        <p:cNvGrpSpPr/>
        <p:nvPr/>
      </p:nvGrpSpPr>
      <p:grpSpPr>
        <a:xfrm>
          <a:off x="0" y="0"/>
          <a:ext cx="0" cy="0"/>
          <a:chOff x="0" y="0"/>
          <a:chExt cx="0" cy="0"/>
        </a:xfrm>
      </p:grpSpPr>
      <p:pic>
        <p:nvPicPr>
          <p:cNvPr id="355" name="Google Shape;355;p4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356" name="Google Shape;356;p4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357" name="Google Shape;357;p41"/>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a:bodyPr>
          <a:lstStyle/>
          <a:p>
            <a:pPr indent="0" lvl="0" marL="0" rtl="0" algn="ctr">
              <a:spcBef>
                <a:spcPts val="0"/>
              </a:spcBef>
              <a:spcAft>
                <a:spcPts val="0"/>
              </a:spcAft>
              <a:buClr>
                <a:schemeClr val="dk1"/>
              </a:buClr>
              <a:buSzPts val="1100"/>
              <a:buFont typeface="Arial"/>
              <a:buNone/>
            </a:pPr>
            <a:r>
              <a:rPr b="1" lang="en-US" sz="9940">
                <a:solidFill>
                  <a:srgbClr val="9900FF"/>
                </a:solidFill>
                <a:latin typeface="Arial"/>
                <a:ea typeface="Arial"/>
                <a:cs typeface="Arial"/>
                <a:sym typeface="Arial"/>
              </a:rPr>
              <a:t>Attack Analysis</a:t>
            </a:r>
            <a:endParaRPr>
              <a:solidFill>
                <a:srgbClr val="9900FF"/>
              </a:solidFill>
              <a:latin typeface="Roboto Light"/>
              <a:ea typeface="Roboto Light"/>
              <a:cs typeface="Roboto Light"/>
              <a:sym typeface="Roboto Light"/>
            </a:endParaRPr>
          </a:p>
        </p:txBody>
      </p:sp>
      <p:sp>
        <p:nvSpPr>
          <p:cNvPr id="358" name="Google Shape;358;p41"/>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id="359" name="Google Shape;359;p41"/>
          <p:cNvPicPr preferRelativeResize="0"/>
          <p:nvPr/>
        </p:nvPicPr>
        <p:blipFill rotWithShape="1">
          <a:blip r:embed="rId4">
            <a:alphaModFix/>
          </a:blip>
          <a:srcRect b="0" l="31449" r="31385" t="0"/>
          <a:stretch/>
        </p:blipFill>
        <p:spPr>
          <a:xfrm>
            <a:off x="731350" y="7432975"/>
            <a:ext cx="4152551" cy="5586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3" name="Shape 363"/>
        <p:cNvGrpSpPr/>
        <p:nvPr/>
      </p:nvGrpSpPr>
      <p:grpSpPr>
        <a:xfrm>
          <a:off x="0" y="0"/>
          <a:ext cx="0" cy="0"/>
          <a:chOff x="0" y="0"/>
          <a:chExt cx="0" cy="0"/>
        </a:xfrm>
      </p:grpSpPr>
      <p:sp>
        <p:nvSpPr>
          <p:cNvPr id="364" name="Google Shape;364;p42"/>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Summary—Windows</a:t>
            </a:r>
            <a:endParaRPr/>
          </a:p>
        </p:txBody>
      </p:sp>
      <p:sp>
        <p:nvSpPr>
          <p:cNvPr id="365" name="Google Shape;365;p4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66" name="Google Shape;366;p42"/>
          <p:cNvSpPr txBox="1"/>
          <p:nvPr>
            <p:ph idx="3" type="body"/>
          </p:nvPr>
        </p:nvSpPr>
        <p:spPr>
          <a:xfrm>
            <a:off x="703375" y="2295400"/>
            <a:ext cx="15439800" cy="10658700"/>
          </a:xfrm>
          <a:prstGeom prst="rect">
            <a:avLst/>
          </a:prstGeom>
        </p:spPr>
        <p:txBody>
          <a:bodyPr anchorCtr="0" anchor="t" bIns="2437975" lIns="1219000" spcFirstLastPara="1" rIns="1219000" wrap="square" tIns="0">
            <a:normAutofit fontScale="85000" lnSpcReduction="20000"/>
          </a:bodyPr>
          <a:lstStyle/>
          <a:p>
            <a:pPr indent="0" lvl="0" marL="0" rtl="0" algn="l">
              <a:lnSpc>
                <a:spcPct val="115000"/>
              </a:lnSpc>
              <a:spcBef>
                <a:spcPts val="0"/>
              </a:spcBef>
              <a:spcAft>
                <a:spcPts val="0"/>
              </a:spcAft>
              <a:buNone/>
            </a:pPr>
            <a:r>
              <a:t/>
            </a:r>
            <a:endParaRPr sz="4400">
              <a:solidFill>
                <a:schemeClr val="dk1"/>
              </a:solidFill>
            </a:endParaRPr>
          </a:p>
          <a:p>
            <a:pPr indent="-466090" lvl="0" marL="914400" rtl="0" algn="l">
              <a:lnSpc>
                <a:spcPct val="115000"/>
              </a:lnSpc>
              <a:spcBef>
                <a:spcPts val="0"/>
              </a:spcBef>
              <a:spcAft>
                <a:spcPts val="0"/>
              </a:spcAft>
              <a:buClr>
                <a:schemeClr val="dk1"/>
              </a:buClr>
              <a:buSzPct val="100000"/>
              <a:buChar char="●"/>
            </a:pPr>
            <a:r>
              <a:rPr lang="en-US" sz="4400">
                <a:solidFill>
                  <a:schemeClr val="dk1"/>
                </a:solidFill>
              </a:rPr>
              <a:t>The majority of Windows process failures peaked between 8 and 9 AM </a:t>
            </a:r>
            <a:br>
              <a:rPr lang="en-US" sz="4400">
                <a:solidFill>
                  <a:schemeClr val="dk1"/>
                </a:solidFill>
              </a:rPr>
            </a:br>
            <a:r>
              <a:rPr lang="en-US" sz="4400">
                <a:solidFill>
                  <a:schemeClr val="dk1"/>
                </a:solidFill>
              </a:rPr>
              <a:t>With 35 logs recorded</a:t>
            </a:r>
            <a:br>
              <a:rPr lang="en-US" sz="4400">
                <a:solidFill>
                  <a:schemeClr val="dk1"/>
                </a:solidFill>
              </a:rPr>
            </a:br>
            <a:endParaRPr sz="4400">
              <a:solidFill>
                <a:schemeClr val="dk1"/>
              </a:solidFill>
            </a:endParaRPr>
          </a:p>
          <a:p>
            <a:pPr indent="-466090" lvl="0" marL="914400" rtl="0" algn="l">
              <a:lnSpc>
                <a:spcPct val="115000"/>
              </a:lnSpc>
              <a:spcBef>
                <a:spcPts val="0"/>
              </a:spcBef>
              <a:spcAft>
                <a:spcPts val="0"/>
              </a:spcAft>
              <a:buClr>
                <a:schemeClr val="dk1"/>
              </a:buClr>
              <a:buSzPct val="100000"/>
              <a:buChar char="●"/>
            </a:pPr>
            <a:r>
              <a:rPr lang="en-US" sz="4400">
                <a:solidFill>
                  <a:schemeClr val="dk1"/>
                </a:solidFill>
              </a:rPr>
              <a:t>High Severity counts went up from 329 to 1111  </a:t>
            </a:r>
            <a:endParaRPr sz="4400">
              <a:solidFill>
                <a:schemeClr val="dk1"/>
              </a:solidFill>
            </a:endParaRPr>
          </a:p>
          <a:p>
            <a:pPr indent="0" lvl="0" marL="914400" rtl="0" algn="l">
              <a:lnSpc>
                <a:spcPct val="115000"/>
              </a:lnSpc>
              <a:spcBef>
                <a:spcPts val="0"/>
              </a:spcBef>
              <a:spcAft>
                <a:spcPts val="0"/>
              </a:spcAft>
              <a:buNone/>
            </a:pPr>
            <a:r>
              <a:t/>
            </a:r>
            <a:endParaRPr sz="4400">
              <a:solidFill>
                <a:schemeClr val="dk1"/>
              </a:solidFill>
            </a:endParaRPr>
          </a:p>
          <a:p>
            <a:pPr indent="-466090" lvl="0" marL="914400" rtl="0" algn="l">
              <a:lnSpc>
                <a:spcPct val="115000"/>
              </a:lnSpc>
              <a:spcBef>
                <a:spcPts val="0"/>
              </a:spcBef>
              <a:spcAft>
                <a:spcPts val="0"/>
              </a:spcAft>
              <a:buClr>
                <a:schemeClr val="dk1"/>
              </a:buClr>
              <a:buSzPct val="100000"/>
              <a:buChar char="●"/>
            </a:pPr>
            <a:r>
              <a:rPr lang="en-US" sz="4400">
                <a:solidFill>
                  <a:schemeClr val="dk1"/>
                </a:solidFill>
              </a:rPr>
              <a:t>We noticed zero successful logins between 10:00 AM and 12:30 PM as opposed to normal behaviour</a:t>
            </a:r>
            <a:endParaRPr sz="4400">
              <a:solidFill>
                <a:schemeClr val="dk1"/>
              </a:solidFill>
            </a:endParaRPr>
          </a:p>
          <a:p>
            <a:pPr indent="0" lvl="0" marL="914400" rtl="0" algn="l">
              <a:lnSpc>
                <a:spcPct val="115000"/>
              </a:lnSpc>
              <a:spcBef>
                <a:spcPts val="0"/>
              </a:spcBef>
              <a:spcAft>
                <a:spcPts val="0"/>
              </a:spcAft>
              <a:buNone/>
            </a:pPr>
            <a:r>
              <a:t/>
            </a:r>
            <a:endParaRPr sz="4400">
              <a:solidFill>
                <a:schemeClr val="dk1"/>
              </a:solidFill>
            </a:endParaRPr>
          </a:p>
          <a:p>
            <a:pPr indent="-466090" lvl="0" marL="914400" rtl="0" algn="l">
              <a:lnSpc>
                <a:spcPct val="115000"/>
              </a:lnSpc>
              <a:spcBef>
                <a:spcPts val="0"/>
              </a:spcBef>
              <a:spcAft>
                <a:spcPts val="0"/>
              </a:spcAft>
              <a:buClr>
                <a:schemeClr val="dk1"/>
              </a:buClr>
              <a:buSzPct val="100000"/>
              <a:buChar char="●"/>
            </a:pPr>
            <a:r>
              <a:rPr lang="en-US" sz="4400">
                <a:solidFill>
                  <a:schemeClr val="dk1"/>
                </a:solidFill>
              </a:rPr>
              <a:t>We noticed zero deleted account between 10:00 AM and 11:00 AM </a:t>
            </a:r>
            <a:endParaRPr sz="4400">
              <a:solidFill>
                <a:schemeClr val="dk1"/>
              </a:solidFill>
            </a:endParaRPr>
          </a:p>
          <a:p>
            <a:pPr indent="0" lvl="0" marL="914400" rtl="0" algn="l">
              <a:lnSpc>
                <a:spcPct val="115000"/>
              </a:lnSpc>
              <a:spcBef>
                <a:spcPts val="0"/>
              </a:spcBef>
              <a:spcAft>
                <a:spcPts val="0"/>
              </a:spcAft>
              <a:buNone/>
            </a:pPr>
            <a:r>
              <a:t/>
            </a:r>
            <a:endParaRPr sz="4400">
              <a:solidFill>
                <a:schemeClr val="dk1"/>
              </a:solidFill>
            </a:endParaRPr>
          </a:p>
          <a:p>
            <a:pPr indent="-466090" lvl="0" marL="914400" rtl="0" algn="l">
              <a:lnSpc>
                <a:spcPct val="115000"/>
              </a:lnSpc>
              <a:spcBef>
                <a:spcPts val="0"/>
              </a:spcBef>
              <a:spcAft>
                <a:spcPts val="0"/>
              </a:spcAft>
              <a:buClr>
                <a:schemeClr val="dk1"/>
              </a:buClr>
              <a:buSzPct val="100000"/>
              <a:buChar char="●"/>
            </a:pPr>
            <a:r>
              <a:rPr lang="en-US" sz="4400">
                <a:solidFill>
                  <a:schemeClr val="dk1"/>
                </a:solidFill>
              </a:rPr>
              <a:t>The primary users during the attack were user_K, _A, and _J</a:t>
            </a:r>
            <a:endParaRPr sz="4400">
              <a:solidFill>
                <a:schemeClr val="dk1"/>
              </a:solidFill>
            </a:endParaRPr>
          </a:p>
        </p:txBody>
      </p:sp>
      <p:pic>
        <p:nvPicPr>
          <p:cNvPr id="367" name="Google Shape;367;p42"/>
          <p:cNvPicPr preferRelativeResize="0"/>
          <p:nvPr/>
        </p:nvPicPr>
        <p:blipFill>
          <a:blip r:embed="rId3">
            <a:alphaModFix/>
          </a:blip>
          <a:stretch>
            <a:fillRect/>
          </a:stretch>
        </p:blipFill>
        <p:spPr>
          <a:xfrm>
            <a:off x="16143175" y="3536775"/>
            <a:ext cx="7503051" cy="7383950"/>
          </a:xfrm>
          <a:prstGeom prst="rect">
            <a:avLst/>
          </a:prstGeom>
          <a:noFill/>
          <a:ln>
            <a:noFill/>
          </a:ln>
        </p:spPr>
      </p:pic>
      <p:pic>
        <p:nvPicPr>
          <p:cNvPr id="368" name="Google Shape;368;p42"/>
          <p:cNvPicPr preferRelativeResize="0"/>
          <p:nvPr/>
        </p:nvPicPr>
        <p:blipFill>
          <a:blip r:embed="rId4">
            <a:alphaModFix/>
          </a:blip>
          <a:stretch>
            <a:fillRect/>
          </a:stretch>
        </p:blipFill>
        <p:spPr>
          <a:xfrm>
            <a:off x="18874400" y="6185775"/>
            <a:ext cx="2115675" cy="2014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2" name="Shape 372"/>
        <p:cNvGrpSpPr/>
        <p:nvPr/>
      </p:nvGrpSpPr>
      <p:grpSpPr>
        <a:xfrm>
          <a:off x="0" y="0"/>
          <a:ext cx="0" cy="0"/>
          <a:chOff x="0" y="0"/>
          <a:chExt cx="0" cy="0"/>
        </a:xfrm>
      </p:grpSpPr>
      <p:sp>
        <p:nvSpPr>
          <p:cNvPr id="373" name="Google Shape;373;p4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Summary—Windows</a:t>
            </a:r>
            <a:endParaRPr/>
          </a:p>
        </p:txBody>
      </p:sp>
      <p:sp>
        <p:nvSpPr>
          <p:cNvPr id="374" name="Google Shape;374;p4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75" name="Google Shape;375;p43"/>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914400" rtl="0" algn="l">
              <a:lnSpc>
                <a:spcPct val="115000"/>
              </a:lnSpc>
              <a:spcBef>
                <a:spcPts val="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b="1" lang="en-US" sz="4400">
                <a:solidFill>
                  <a:schemeClr val="dk1"/>
                </a:solidFill>
              </a:rPr>
              <a:t>Alert for Failed Windows Activities</a:t>
            </a:r>
            <a:r>
              <a:rPr lang="en-US" sz="4400">
                <a:solidFill>
                  <a:schemeClr val="dk1"/>
                </a:solidFill>
              </a:rPr>
              <a:t>: Using a baseline of 6 events and a threshold of 13, our alert was triggered between 8am-9am on March 25th 2020 due to the 35 failed events within the hour.</a:t>
            </a:r>
            <a:endParaRPr sz="4400">
              <a:solidFill>
                <a:schemeClr val="dk1"/>
              </a:solidFill>
            </a:endParaRPr>
          </a:p>
          <a:p>
            <a:pPr indent="0" lvl="0" marL="914400" rtl="0" algn="l">
              <a:lnSpc>
                <a:spcPct val="115000"/>
              </a:lnSpc>
              <a:spcBef>
                <a:spcPts val="0"/>
              </a:spcBef>
              <a:spcAft>
                <a:spcPts val="0"/>
              </a:spcAft>
              <a:buNone/>
            </a:pPr>
            <a:r>
              <a:t/>
            </a:r>
            <a:endParaRPr sz="4400">
              <a:solidFill>
                <a:schemeClr val="dk1"/>
              </a:solidFill>
            </a:endParaRPr>
          </a:p>
          <a:p>
            <a:pPr indent="-508000" lvl="0" marL="914400" rtl="0" algn="l">
              <a:lnSpc>
                <a:spcPct val="115000"/>
              </a:lnSpc>
              <a:spcBef>
                <a:spcPts val="0"/>
              </a:spcBef>
              <a:spcAft>
                <a:spcPts val="0"/>
              </a:spcAft>
              <a:buClr>
                <a:schemeClr val="dk1"/>
              </a:buClr>
              <a:buSzPts val="4400"/>
              <a:buChar char="●"/>
            </a:pPr>
            <a:r>
              <a:rPr b="1" lang="en-US" sz="4400">
                <a:solidFill>
                  <a:schemeClr val="dk1"/>
                </a:solidFill>
              </a:rPr>
              <a:t>Alert for Signature 4624 and Alert for Signature 4726</a:t>
            </a:r>
            <a:r>
              <a:rPr lang="en-US" sz="4400">
                <a:solidFill>
                  <a:schemeClr val="dk1"/>
                </a:solidFill>
              </a:rPr>
              <a:t>: Our alert was </a:t>
            </a:r>
            <a:r>
              <a:rPr b="1" lang="en-US" sz="4400">
                <a:solidFill>
                  <a:schemeClr val="dk1"/>
                </a:solidFill>
              </a:rPr>
              <a:t>NOT </a:t>
            </a:r>
            <a:r>
              <a:rPr lang="en-US" sz="4400">
                <a:solidFill>
                  <a:schemeClr val="dk1"/>
                </a:solidFill>
              </a:rPr>
              <a:t>successful. We might attempt a minimum threshold as opposed to an upper threshold, but that comes with new challenges like accounting for false positives, weekends and holidays.</a:t>
            </a:r>
            <a:endParaRPr sz="4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9" name="Shape 379"/>
        <p:cNvGrpSpPr/>
        <p:nvPr/>
      </p:nvGrpSpPr>
      <p:grpSpPr>
        <a:xfrm>
          <a:off x="0" y="0"/>
          <a:ext cx="0" cy="0"/>
          <a:chOff x="0" y="0"/>
          <a:chExt cx="0" cy="0"/>
        </a:xfrm>
      </p:grpSpPr>
      <p:sp>
        <p:nvSpPr>
          <p:cNvPr id="380" name="Google Shape;380;p4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Summary—Windows</a:t>
            </a:r>
            <a:endParaRPr/>
          </a:p>
        </p:txBody>
      </p:sp>
      <p:sp>
        <p:nvSpPr>
          <p:cNvPr id="381" name="Google Shape;381;p4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82" name="Google Shape;382;p44"/>
          <p:cNvSpPr txBox="1"/>
          <p:nvPr>
            <p:ph idx="3" type="body"/>
          </p:nvPr>
        </p:nvSpPr>
        <p:spPr>
          <a:xfrm>
            <a:off x="1520825" y="1924650"/>
            <a:ext cx="20670900" cy="10913400"/>
          </a:xfrm>
          <a:prstGeom prst="rect">
            <a:avLst/>
          </a:prstGeom>
        </p:spPr>
        <p:txBody>
          <a:bodyPr anchorCtr="0" anchor="t" bIns="2437975" lIns="1219000" spcFirstLastPara="1" rIns="1219000" wrap="square" tIns="0">
            <a:normAutofit fontScale="92500" lnSpcReduction="10000"/>
          </a:bodyPr>
          <a:lstStyle/>
          <a:p>
            <a:pPr indent="0" lvl="0" marL="0" rtl="0" algn="l">
              <a:lnSpc>
                <a:spcPct val="115000"/>
              </a:lnSpc>
              <a:spcBef>
                <a:spcPts val="0"/>
              </a:spcBef>
              <a:spcAft>
                <a:spcPts val="1000"/>
              </a:spcAft>
              <a:buNone/>
            </a:pPr>
            <a:r>
              <a:rPr lang="en-US" sz="4400">
                <a:solidFill>
                  <a:schemeClr val="dk1"/>
                </a:solidFill>
              </a:rPr>
              <a:t>During the attack, we noticed a sharp increase in failed events which was a clear indicator of suspicious activity. However, the other alerts we had did not trip. This initially led us to believe that there was no cause for suspicion there.</a:t>
            </a:r>
            <a:br>
              <a:rPr lang="en-US" sz="4400">
                <a:solidFill>
                  <a:schemeClr val="dk1"/>
                </a:solidFill>
              </a:rPr>
            </a:br>
            <a:br>
              <a:rPr lang="en-US" sz="4400">
                <a:solidFill>
                  <a:schemeClr val="dk1"/>
                </a:solidFill>
              </a:rPr>
            </a:br>
            <a:r>
              <a:rPr lang="en-US" sz="4400">
                <a:solidFill>
                  <a:schemeClr val="dk1"/>
                </a:solidFill>
              </a:rPr>
              <a:t>However, when visualized the data we saw that </a:t>
            </a:r>
            <a:br>
              <a:rPr lang="en-US" sz="4400">
                <a:solidFill>
                  <a:schemeClr val="dk1"/>
                </a:solidFill>
              </a:rPr>
            </a:br>
            <a:r>
              <a:rPr lang="en-US" sz="4400">
                <a:solidFill>
                  <a:schemeClr val="dk1"/>
                </a:solidFill>
              </a:rPr>
              <a:t>there was an anomaly - zero events. </a:t>
            </a:r>
            <a:br>
              <a:rPr lang="en-US" sz="4400">
                <a:solidFill>
                  <a:schemeClr val="dk1"/>
                </a:solidFill>
              </a:rPr>
            </a:br>
            <a:r>
              <a:rPr lang="en-US" sz="4400">
                <a:solidFill>
                  <a:schemeClr val="dk1"/>
                </a:solidFill>
              </a:rPr>
              <a:t>Further looking into the dashboards, </a:t>
            </a:r>
            <a:br>
              <a:rPr lang="en-US" sz="4400">
                <a:solidFill>
                  <a:schemeClr val="dk1"/>
                </a:solidFill>
              </a:rPr>
            </a:br>
            <a:r>
              <a:rPr lang="en-US" sz="4400">
                <a:solidFill>
                  <a:schemeClr val="dk1"/>
                </a:solidFill>
              </a:rPr>
              <a:t>we saw the spikes in </a:t>
            </a:r>
            <a:r>
              <a:rPr lang="en-US" sz="4400">
                <a:solidFill>
                  <a:schemeClr val="dk1"/>
                </a:solidFill>
              </a:rPr>
              <a:t>account</a:t>
            </a:r>
            <a:r>
              <a:rPr lang="en-US" sz="4400">
                <a:solidFill>
                  <a:schemeClr val="dk1"/>
                </a:solidFill>
              </a:rPr>
              <a:t> lockouts </a:t>
            </a:r>
            <a:br>
              <a:rPr lang="en-US" sz="4400">
                <a:solidFill>
                  <a:schemeClr val="dk1"/>
                </a:solidFill>
              </a:rPr>
            </a:br>
            <a:r>
              <a:rPr lang="en-US" sz="4400">
                <a:solidFill>
                  <a:schemeClr val="dk1"/>
                </a:solidFill>
              </a:rPr>
              <a:t>and </a:t>
            </a:r>
            <a:r>
              <a:rPr lang="en-US" sz="4400">
                <a:solidFill>
                  <a:schemeClr val="dk1"/>
                </a:solidFill>
              </a:rPr>
              <a:t>account</a:t>
            </a:r>
            <a:r>
              <a:rPr lang="en-US" sz="4400">
                <a:solidFill>
                  <a:schemeClr val="dk1"/>
                </a:solidFill>
              </a:rPr>
              <a:t> deletions in the morning prior.</a:t>
            </a:r>
            <a:br>
              <a:rPr lang="en-US" sz="4400">
                <a:solidFill>
                  <a:schemeClr val="dk1"/>
                </a:solidFill>
              </a:rPr>
            </a:br>
            <a:br>
              <a:rPr lang="en-US" sz="4400">
                <a:solidFill>
                  <a:schemeClr val="dk1"/>
                </a:solidFill>
              </a:rPr>
            </a:br>
            <a:r>
              <a:rPr lang="en-US" sz="4400">
                <a:solidFill>
                  <a:schemeClr val="dk1"/>
                </a:solidFill>
              </a:rPr>
              <a:t>Our conclusion is that a password spray attack occurred late at night and a mass account deletion occurred in the early morning that resulted in an overall Denial of Service to the Windows Environment</a:t>
            </a:r>
            <a:endParaRPr sz="4400">
              <a:solidFill>
                <a:schemeClr val="dk1"/>
              </a:solidFill>
            </a:endParaRPr>
          </a:p>
        </p:txBody>
      </p:sp>
      <p:pic>
        <p:nvPicPr>
          <p:cNvPr id="383" name="Google Shape;383;p44"/>
          <p:cNvPicPr preferRelativeResize="0"/>
          <p:nvPr/>
        </p:nvPicPr>
        <p:blipFill>
          <a:blip r:embed="rId3">
            <a:alphaModFix/>
          </a:blip>
          <a:stretch>
            <a:fillRect/>
          </a:stretch>
        </p:blipFill>
        <p:spPr>
          <a:xfrm>
            <a:off x="16567750" y="4378399"/>
            <a:ext cx="5892399" cy="5798850"/>
          </a:xfrm>
          <a:prstGeom prst="rect">
            <a:avLst/>
          </a:prstGeom>
          <a:noFill/>
          <a:ln>
            <a:noFill/>
          </a:ln>
        </p:spPr>
      </p:pic>
      <p:pic>
        <p:nvPicPr>
          <p:cNvPr id="384" name="Google Shape;384;p44"/>
          <p:cNvPicPr preferRelativeResize="0"/>
          <p:nvPr/>
        </p:nvPicPr>
        <p:blipFill>
          <a:blip r:embed="rId4">
            <a:alphaModFix/>
          </a:blip>
          <a:stretch>
            <a:fillRect/>
          </a:stretch>
        </p:blipFill>
        <p:spPr>
          <a:xfrm>
            <a:off x="18501150" y="6234825"/>
            <a:ext cx="2108175" cy="2007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88" name="Shape 388"/>
        <p:cNvGrpSpPr/>
        <p:nvPr/>
      </p:nvGrpSpPr>
      <p:grpSpPr>
        <a:xfrm>
          <a:off x="0" y="0"/>
          <a:ext cx="0" cy="0"/>
          <a:chOff x="0" y="0"/>
          <a:chExt cx="0" cy="0"/>
        </a:xfrm>
      </p:grpSpPr>
      <p:sp>
        <p:nvSpPr>
          <p:cNvPr id="389" name="Google Shape;389;p45"/>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dk1"/>
                </a:solidFill>
              </a:rPr>
              <a:t>Screenshots of Attack Logs</a:t>
            </a:r>
            <a:endParaRPr/>
          </a:p>
        </p:txBody>
      </p:sp>
      <p:sp>
        <p:nvSpPr>
          <p:cNvPr id="390" name="Google Shape;390;p45"/>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pic>
        <p:nvPicPr>
          <p:cNvPr id="391" name="Google Shape;391;p45"/>
          <p:cNvPicPr preferRelativeResize="0"/>
          <p:nvPr/>
        </p:nvPicPr>
        <p:blipFill>
          <a:blip r:embed="rId3">
            <a:alphaModFix/>
          </a:blip>
          <a:stretch>
            <a:fillRect/>
          </a:stretch>
        </p:blipFill>
        <p:spPr>
          <a:xfrm>
            <a:off x="1130525" y="1996000"/>
            <a:ext cx="11617551" cy="3185675"/>
          </a:xfrm>
          <a:prstGeom prst="rect">
            <a:avLst/>
          </a:prstGeom>
          <a:noFill/>
          <a:ln>
            <a:noFill/>
          </a:ln>
        </p:spPr>
      </p:pic>
      <p:pic>
        <p:nvPicPr>
          <p:cNvPr id="392" name="Google Shape;392;p45"/>
          <p:cNvPicPr preferRelativeResize="0"/>
          <p:nvPr/>
        </p:nvPicPr>
        <p:blipFill>
          <a:blip r:embed="rId4">
            <a:alphaModFix/>
          </a:blip>
          <a:stretch>
            <a:fillRect/>
          </a:stretch>
        </p:blipFill>
        <p:spPr>
          <a:xfrm>
            <a:off x="1130525" y="5777225"/>
            <a:ext cx="11617550" cy="3544200"/>
          </a:xfrm>
          <a:prstGeom prst="rect">
            <a:avLst/>
          </a:prstGeom>
          <a:noFill/>
          <a:ln>
            <a:noFill/>
          </a:ln>
        </p:spPr>
      </p:pic>
      <p:sp>
        <p:nvSpPr>
          <p:cNvPr id="393" name="Google Shape;393;p45"/>
          <p:cNvSpPr txBox="1"/>
          <p:nvPr/>
        </p:nvSpPr>
        <p:spPr>
          <a:xfrm>
            <a:off x="1130525" y="5095000"/>
            <a:ext cx="78873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1"/>
                </a:solidFill>
              </a:rPr>
              <a:t>Post attack report of Severity levels indicate a significant increase in high severity level activities</a:t>
            </a:r>
            <a:endParaRPr i="1">
              <a:solidFill>
                <a:schemeClr val="dk1"/>
              </a:solidFill>
            </a:endParaRPr>
          </a:p>
        </p:txBody>
      </p:sp>
      <p:sp>
        <p:nvSpPr>
          <p:cNvPr id="394" name="Google Shape;394;p45"/>
          <p:cNvSpPr txBox="1"/>
          <p:nvPr/>
        </p:nvSpPr>
        <p:spPr>
          <a:xfrm>
            <a:off x="1130525" y="9321425"/>
            <a:ext cx="103323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US">
                <a:solidFill>
                  <a:schemeClr val="dk1"/>
                </a:solidFill>
              </a:rPr>
              <a:t>Failed Activities reduced in the new dataset, providing us with no reason for suspicion. 142 to 93 failed events.</a:t>
            </a:r>
            <a:endParaRPr i="1">
              <a:solidFill>
                <a:schemeClr val="dk1"/>
              </a:solidFill>
            </a:endParaRPr>
          </a:p>
          <a:p>
            <a:pPr indent="0" lvl="0" marL="0" rtl="0" algn="l">
              <a:spcBef>
                <a:spcPts val="0"/>
              </a:spcBef>
              <a:spcAft>
                <a:spcPts val="0"/>
              </a:spcAft>
              <a:buNone/>
            </a:pPr>
            <a:r>
              <a:t/>
            </a:r>
            <a:endParaRPr i="1"/>
          </a:p>
        </p:txBody>
      </p:sp>
      <p:pic>
        <p:nvPicPr>
          <p:cNvPr id="395" name="Google Shape;395;p45"/>
          <p:cNvPicPr preferRelativeResize="0"/>
          <p:nvPr/>
        </p:nvPicPr>
        <p:blipFill>
          <a:blip r:embed="rId5">
            <a:alphaModFix/>
          </a:blip>
          <a:stretch>
            <a:fillRect/>
          </a:stretch>
        </p:blipFill>
        <p:spPr>
          <a:xfrm>
            <a:off x="12900475" y="1996000"/>
            <a:ext cx="10392352" cy="3185675"/>
          </a:xfrm>
          <a:prstGeom prst="rect">
            <a:avLst/>
          </a:prstGeom>
          <a:noFill/>
          <a:ln>
            <a:noFill/>
          </a:ln>
        </p:spPr>
      </p:pic>
      <p:sp>
        <p:nvSpPr>
          <p:cNvPr id="396" name="Google Shape;396;p45"/>
          <p:cNvSpPr txBox="1"/>
          <p:nvPr/>
        </p:nvSpPr>
        <p:spPr>
          <a:xfrm>
            <a:off x="12969600" y="5095000"/>
            <a:ext cx="78873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1"/>
                </a:solidFill>
              </a:rPr>
              <a:t>An alert set for failed windows activity with a threshold of 12 was triggered </a:t>
            </a:r>
            <a:endParaRPr i="1">
              <a:solidFill>
                <a:schemeClr val="dk1"/>
              </a:solidFill>
            </a:endParaRPr>
          </a:p>
        </p:txBody>
      </p:sp>
      <p:pic>
        <p:nvPicPr>
          <p:cNvPr id="397" name="Google Shape;397;p45"/>
          <p:cNvPicPr preferRelativeResize="0"/>
          <p:nvPr/>
        </p:nvPicPr>
        <p:blipFill>
          <a:blip r:embed="rId6">
            <a:alphaModFix/>
          </a:blip>
          <a:stretch>
            <a:fillRect/>
          </a:stretch>
        </p:blipFill>
        <p:spPr>
          <a:xfrm>
            <a:off x="12900476" y="5529100"/>
            <a:ext cx="10678926" cy="6423150"/>
          </a:xfrm>
          <a:prstGeom prst="rect">
            <a:avLst/>
          </a:prstGeom>
          <a:noFill/>
          <a:ln>
            <a:noFill/>
          </a:ln>
        </p:spPr>
      </p:pic>
      <p:sp>
        <p:nvSpPr>
          <p:cNvPr id="398" name="Google Shape;398;p45"/>
          <p:cNvSpPr txBox="1"/>
          <p:nvPr/>
        </p:nvSpPr>
        <p:spPr>
          <a:xfrm>
            <a:off x="12900475" y="11896300"/>
            <a:ext cx="103323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1"/>
                </a:solidFill>
              </a:rPr>
              <a:t>Time chart indicating an increased number of specific signatures</a:t>
            </a:r>
            <a:endParaRPr i="1">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02" name="Shape 402"/>
        <p:cNvGrpSpPr/>
        <p:nvPr/>
      </p:nvGrpSpPr>
      <p:grpSpPr>
        <a:xfrm>
          <a:off x="0" y="0"/>
          <a:ext cx="0" cy="0"/>
          <a:chOff x="0" y="0"/>
          <a:chExt cx="0" cy="0"/>
        </a:xfrm>
      </p:grpSpPr>
      <p:sp>
        <p:nvSpPr>
          <p:cNvPr id="403" name="Google Shape;403;p46"/>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dk1"/>
                </a:solidFill>
              </a:rPr>
              <a:t>Screenshots of Attack Logs</a:t>
            </a:r>
            <a:endParaRPr/>
          </a:p>
        </p:txBody>
      </p:sp>
      <p:sp>
        <p:nvSpPr>
          <p:cNvPr id="404" name="Google Shape;404;p4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405" name="Google Shape;405;p46"/>
          <p:cNvSpPr txBox="1"/>
          <p:nvPr/>
        </p:nvSpPr>
        <p:spPr>
          <a:xfrm>
            <a:off x="12237125" y="12720425"/>
            <a:ext cx="78873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1"/>
                </a:solidFill>
              </a:rPr>
              <a:t>Column charts indicating count for user activities and signatures during the attack.</a:t>
            </a:r>
            <a:endParaRPr i="1">
              <a:solidFill>
                <a:schemeClr val="dk1"/>
              </a:solidFill>
            </a:endParaRPr>
          </a:p>
        </p:txBody>
      </p:sp>
      <p:pic>
        <p:nvPicPr>
          <p:cNvPr id="406" name="Google Shape;406;p46"/>
          <p:cNvPicPr preferRelativeResize="0"/>
          <p:nvPr/>
        </p:nvPicPr>
        <p:blipFill>
          <a:blip r:embed="rId3">
            <a:alphaModFix/>
          </a:blip>
          <a:stretch>
            <a:fillRect/>
          </a:stretch>
        </p:blipFill>
        <p:spPr>
          <a:xfrm>
            <a:off x="304800" y="2362450"/>
            <a:ext cx="11932326" cy="7106746"/>
          </a:xfrm>
          <a:prstGeom prst="rect">
            <a:avLst/>
          </a:prstGeom>
          <a:noFill/>
          <a:ln>
            <a:noFill/>
          </a:ln>
        </p:spPr>
      </p:pic>
      <p:sp>
        <p:nvSpPr>
          <p:cNvPr id="407" name="Google Shape;407;p46"/>
          <p:cNvSpPr txBox="1"/>
          <p:nvPr/>
        </p:nvSpPr>
        <p:spPr>
          <a:xfrm>
            <a:off x="304800" y="9469188"/>
            <a:ext cx="78873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1"/>
                </a:solidFill>
              </a:rPr>
              <a:t>Column charts indicating count for user activities and signatures on a normal day.</a:t>
            </a:r>
            <a:endParaRPr i="1">
              <a:solidFill>
                <a:schemeClr val="dk1"/>
              </a:solidFill>
            </a:endParaRPr>
          </a:p>
        </p:txBody>
      </p:sp>
      <p:pic>
        <p:nvPicPr>
          <p:cNvPr id="408" name="Google Shape;408;p46"/>
          <p:cNvPicPr preferRelativeResize="0"/>
          <p:nvPr/>
        </p:nvPicPr>
        <p:blipFill>
          <a:blip r:embed="rId4">
            <a:alphaModFix/>
          </a:blip>
          <a:stretch>
            <a:fillRect/>
          </a:stretch>
        </p:blipFill>
        <p:spPr>
          <a:xfrm>
            <a:off x="12237125" y="5880650"/>
            <a:ext cx="11409076" cy="6839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5" name="Shape 135"/>
        <p:cNvGrpSpPr/>
        <p:nvPr/>
      </p:nvGrpSpPr>
      <p:grpSpPr>
        <a:xfrm>
          <a:off x="0" y="0"/>
          <a:ext cx="0" cy="0"/>
          <a:chOff x="0" y="0"/>
          <a:chExt cx="0" cy="0"/>
        </a:xfrm>
      </p:grpSpPr>
      <p:sp>
        <p:nvSpPr>
          <p:cNvPr id="136" name="Google Shape;136;p2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Table of Contents</a:t>
            </a:r>
            <a:endParaRPr/>
          </a:p>
        </p:txBody>
      </p:sp>
      <p:sp>
        <p:nvSpPr>
          <p:cNvPr id="137" name="Google Shape;137;p20"/>
          <p:cNvSpPr txBox="1"/>
          <p:nvPr>
            <p:ph idx="1" type="subTitle"/>
          </p:nvPr>
        </p:nvSpPr>
        <p:spPr>
          <a:xfrm>
            <a:off x="0" y="1802600"/>
            <a:ext cx="24377700" cy="972900"/>
          </a:xfrm>
          <a:prstGeom prst="rect">
            <a:avLst/>
          </a:prstGeom>
        </p:spPr>
        <p:txBody>
          <a:bodyPr anchorCtr="0" anchor="t" bIns="0" lIns="1219000" spcFirstLastPara="1" rIns="1219000" wrap="square" tIns="243750">
            <a:normAutofit lnSpcReduction="20000"/>
          </a:bodyPr>
          <a:lstStyle/>
          <a:p>
            <a:pPr indent="0" lvl="0" marL="0" rtl="0" algn="l">
              <a:spcBef>
                <a:spcPts val="0"/>
              </a:spcBef>
              <a:spcAft>
                <a:spcPts val="3200"/>
              </a:spcAft>
              <a:buNone/>
            </a:pPr>
            <a:r>
              <a:rPr lang="en-US"/>
              <a:t>This document contains the following resources: </a:t>
            </a:r>
            <a:endParaRPr/>
          </a:p>
        </p:txBody>
      </p:sp>
      <p:sp>
        <p:nvSpPr>
          <p:cNvPr id="138" name="Google Shape;138;p2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39" name="Google Shape;139;p20"/>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140" name="Google Shape;140;p20"/>
          <p:cNvSpPr txBox="1"/>
          <p:nvPr>
            <p:ph idx="3" type="subTitle"/>
          </p:nvPr>
        </p:nvSpPr>
        <p:spPr>
          <a:xfrm>
            <a:off x="1930897" y="5167539"/>
            <a:ext cx="6322500" cy="5911200"/>
          </a:xfrm>
          <a:prstGeom prst="rect">
            <a:avLst/>
          </a:prstGeom>
        </p:spPr>
        <p:txBody>
          <a:bodyPr anchorCtr="0" anchor="t" bIns="487575" lIns="487575" spcFirstLastPara="1" rIns="487575" wrap="square" tIns="487575">
            <a:normAutofit/>
          </a:bodyPr>
          <a:lstStyle/>
          <a:p>
            <a:pPr indent="0" lvl="0" marL="0" rtl="0" algn="l">
              <a:spcBef>
                <a:spcPts val="0"/>
              </a:spcBef>
              <a:spcAft>
                <a:spcPts val="0"/>
              </a:spcAft>
              <a:buNone/>
            </a:pPr>
            <a:r>
              <a:rPr b="1" lang="en-US" sz="4900">
                <a:solidFill>
                  <a:srgbClr val="434343"/>
                </a:solidFill>
              </a:rPr>
              <a:t>Monitoring Environment </a:t>
            </a:r>
            <a:endParaRPr b="1" sz="4900">
              <a:solidFill>
                <a:srgbClr val="434343"/>
              </a:solidFill>
            </a:endParaRPr>
          </a:p>
          <a:p>
            <a:pPr indent="0" lvl="0" marL="0" rtl="0" algn="l">
              <a:spcBef>
                <a:spcPts val="3200"/>
              </a:spcBef>
              <a:spcAft>
                <a:spcPts val="3200"/>
              </a:spcAft>
              <a:buNone/>
            </a:pPr>
            <a:r>
              <a:t/>
            </a:r>
            <a:endParaRPr b="1">
              <a:solidFill>
                <a:srgbClr val="434343"/>
              </a:solidFill>
            </a:endParaRPr>
          </a:p>
        </p:txBody>
      </p:sp>
      <p:sp>
        <p:nvSpPr>
          <p:cNvPr id="141" name="Google Shape;141;p20"/>
          <p:cNvSpPr txBox="1"/>
          <p:nvPr>
            <p:ph idx="4" type="subTitle"/>
          </p:nvPr>
        </p:nvSpPr>
        <p:spPr>
          <a:xfrm>
            <a:off x="9320372" y="5167565"/>
            <a:ext cx="6322500" cy="7100700"/>
          </a:xfrm>
          <a:prstGeom prst="rect">
            <a:avLst/>
          </a:prstGeom>
        </p:spPr>
        <p:txBody>
          <a:bodyPr anchorCtr="0" anchor="t" bIns="487575" lIns="487575" spcFirstLastPara="1" rIns="487575" wrap="square" tIns="487575">
            <a:normAutofit/>
          </a:bodyPr>
          <a:lstStyle/>
          <a:p>
            <a:pPr indent="0" lvl="0" marL="0" rtl="0" algn="l">
              <a:spcBef>
                <a:spcPts val="0"/>
              </a:spcBef>
              <a:spcAft>
                <a:spcPts val="3200"/>
              </a:spcAft>
              <a:buNone/>
            </a:pPr>
            <a:r>
              <a:rPr b="1" lang="en-US" sz="4900">
                <a:solidFill>
                  <a:srgbClr val="434343"/>
                </a:solidFill>
              </a:rPr>
              <a:t>Attack Analysis</a:t>
            </a:r>
            <a:endParaRPr b="1" sz="4900">
              <a:solidFill>
                <a:srgbClr val="434343"/>
              </a:solidFill>
            </a:endParaRPr>
          </a:p>
        </p:txBody>
      </p:sp>
      <p:sp>
        <p:nvSpPr>
          <p:cNvPr id="142" name="Google Shape;142;p20"/>
          <p:cNvSpPr txBox="1"/>
          <p:nvPr>
            <p:ph idx="5" type="subTitle"/>
          </p:nvPr>
        </p:nvSpPr>
        <p:spPr>
          <a:xfrm>
            <a:off x="17065355" y="5169565"/>
            <a:ext cx="6322500" cy="7100700"/>
          </a:xfrm>
          <a:prstGeom prst="rect">
            <a:avLst/>
          </a:prstGeom>
        </p:spPr>
        <p:txBody>
          <a:bodyPr anchorCtr="0" anchor="t" bIns="487575" lIns="487575" spcFirstLastPara="1" rIns="487575" wrap="square" tIns="487575">
            <a:normAutofit/>
          </a:bodyPr>
          <a:lstStyle/>
          <a:p>
            <a:pPr indent="0" lvl="0" marL="0" rtl="0" algn="l">
              <a:spcBef>
                <a:spcPts val="0"/>
              </a:spcBef>
              <a:spcAft>
                <a:spcPts val="3200"/>
              </a:spcAft>
              <a:buNone/>
            </a:pPr>
            <a:r>
              <a:rPr b="1" lang="en-US" sz="4900">
                <a:solidFill>
                  <a:srgbClr val="434343"/>
                </a:solidFill>
              </a:rPr>
              <a:t>Project Summary &amp; Future Mitigations</a:t>
            </a:r>
            <a:endParaRPr b="1" sz="4900">
              <a:solidFill>
                <a:srgbClr val="434343"/>
              </a:solidFill>
            </a:endParaRPr>
          </a:p>
        </p:txBody>
      </p:sp>
      <p:pic>
        <p:nvPicPr>
          <p:cNvPr id="143" name="Google Shape;143;p20"/>
          <p:cNvPicPr preferRelativeResize="0"/>
          <p:nvPr/>
        </p:nvPicPr>
        <p:blipFill rotWithShape="1">
          <a:blip r:embed="rId3">
            <a:alphaModFix/>
          </a:blip>
          <a:srcRect b="47495" l="0" r="0" t="0"/>
          <a:stretch/>
        </p:blipFill>
        <p:spPr>
          <a:xfrm>
            <a:off x="6312725" y="10181005"/>
            <a:ext cx="2129425" cy="2089275"/>
          </a:xfrm>
          <a:prstGeom prst="rect">
            <a:avLst/>
          </a:prstGeom>
          <a:noFill/>
          <a:ln>
            <a:noFill/>
          </a:ln>
        </p:spPr>
      </p:pic>
      <p:pic>
        <p:nvPicPr>
          <p:cNvPr id="144" name="Google Shape;144;p20"/>
          <p:cNvPicPr preferRelativeResize="0"/>
          <p:nvPr/>
        </p:nvPicPr>
        <p:blipFill>
          <a:blip r:embed="rId4">
            <a:alphaModFix/>
          </a:blip>
          <a:stretch>
            <a:fillRect/>
          </a:stretch>
        </p:blipFill>
        <p:spPr>
          <a:xfrm>
            <a:off x="21752822" y="10181000"/>
            <a:ext cx="1768371" cy="2089266"/>
          </a:xfrm>
          <a:prstGeom prst="rect">
            <a:avLst/>
          </a:prstGeom>
          <a:noFill/>
          <a:ln>
            <a:noFill/>
          </a:ln>
        </p:spPr>
      </p:pic>
      <p:pic>
        <p:nvPicPr>
          <p:cNvPr id="145" name="Google Shape;145;p20"/>
          <p:cNvPicPr preferRelativeResize="0"/>
          <p:nvPr/>
        </p:nvPicPr>
        <p:blipFill rotWithShape="1">
          <a:blip r:embed="rId5">
            <a:alphaModFix/>
          </a:blip>
          <a:srcRect b="15419" l="0" r="0" t="0"/>
          <a:stretch/>
        </p:blipFill>
        <p:spPr>
          <a:xfrm>
            <a:off x="14245875" y="10624800"/>
            <a:ext cx="1514475" cy="1643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12" name="Shape 412"/>
        <p:cNvGrpSpPr/>
        <p:nvPr/>
      </p:nvGrpSpPr>
      <p:grpSpPr>
        <a:xfrm>
          <a:off x="0" y="0"/>
          <a:ext cx="0" cy="0"/>
          <a:chOff x="0" y="0"/>
          <a:chExt cx="0" cy="0"/>
        </a:xfrm>
      </p:grpSpPr>
      <p:sp>
        <p:nvSpPr>
          <p:cNvPr id="413" name="Google Shape;413;p47"/>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Summary—Apache</a:t>
            </a:r>
            <a:endParaRPr/>
          </a:p>
        </p:txBody>
      </p:sp>
      <p:sp>
        <p:nvSpPr>
          <p:cNvPr id="414" name="Google Shape;414;p4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415" name="Google Shape;415;p47"/>
          <p:cNvSpPr txBox="1"/>
          <p:nvPr>
            <p:ph idx="3" type="body"/>
          </p:nvPr>
        </p:nvSpPr>
        <p:spPr>
          <a:xfrm>
            <a:off x="703375" y="2295400"/>
            <a:ext cx="22942800" cy="109239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There was a </a:t>
            </a:r>
            <a:r>
              <a:rPr lang="en-US" sz="4400">
                <a:solidFill>
                  <a:schemeClr val="dk1"/>
                </a:solidFill>
              </a:rPr>
              <a:t>significant</a:t>
            </a:r>
            <a:r>
              <a:rPr lang="en-US" sz="4400">
                <a:solidFill>
                  <a:schemeClr val="dk1"/>
                </a:solidFill>
              </a:rPr>
              <a:t> increase in POST methods.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a:t>
            </a:r>
            <a:r>
              <a:rPr lang="en-US" sz="4400">
                <a:solidFill>
                  <a:schemeClr val="dk1"/>
                </a:solidFill>
              </a:rPr>
              <a:t>here was a significant reduction in GET activity.</a:t>
            </a:r>
            <a:r>
              <a:rPr lang="en-US" sz="4400">
                <a:solidFill>
                  <a:schemeClr val="dk1"/>
                </a:solidFill>
              </a:rPr>
              <a:t>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www.semicomplete.com referrer domain count went down by 3038 to 764. </a:t>
            </a:r>
            <a:br>
              <a:rPr lang="en-US" sz="4400">
                <a:solidFill>
                  <a:schemeClr val="dk1"/>
                </a:solidFill>
              </a:rPr>
            </a:br>
            <a:r>
              <a:rPr lang="en-US" sz="4400">
                <a:solidFill>
                  <a:schemeClr val="dk1"/>
                </a:solidFill>
              </a:rPr>
              <a:t>The semicomplete.com referrer domain count went down by 2001 to 572.</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Significant reduction in 200 OK response code 9726 to 3746</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Increase in 404 NOT FOUND response codes 213 to 679</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19" name="Shape 419"/>
        <p:cNvGrpSpPr/>
        <p:nvPr/>
      </p:nvGrpSpPr>
      <p:grpSpPr>
        <a:xfrm>
          <a:off x="0" y="0"/>
          <a:ext cx="0" cy="0"/>
          <a:chOff x="0" y="0"/>
          <a:chExt cx="0" cy="0"/>
        </a:xfrm>
      </p:grpSpPr>
      <p:sp>
        <p:nvSpPr>
          <p:cNvPr id="420" name="Google Shape;420;p4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Summary—Apache</a:t>
            </a:r>
            <a:endParaRPr/>
          </a:p>
        </p:txBody>
      </p:sp>
      <p:sp>
        <p:nvSpPr>
          <p:cNvPr id="421" name="Google Shape;421;p4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422" name="Google Shape;422;p48"/>
          <p:cNvSpPr txBox="1"/>
          <p:nvPr>
            <p:ph idx="3" type="body"/>
          </p:nvPr>
        </p:nvSpPr>
        <p:spPr>
          <a:xfrm>
            <a:off x="703375" y="2295400"/>
            <a:ext cx="22942800" cy="11420700"/>
          </a:xfrm>
          <a:prstGeom prst="rect">
            <a:avLst/>
          </a:prstGeom>
        </p:spPr>
        <p:txBody>
          <a:bodyPr anchorCtr="0" anchor="t" bIns="2437975" lIns="1219000" spcFirstLastPara="1" rIns="1219000" wrap="square" tIns="0">
            <a:normAutofit lnSpcReduction="20000"/>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We detected a suspicious </a:t>
            </a:r>
            <a:r>
              <a:rPr lang="en-US" sz="4400">
                <a:solidFill>
                  <a:schemeClr val="dk1"/>
                </a:solidFill>
              </a:rPr>
              <a:t>volume</a:t>
            </a:r>
            <a:r>
              <a:rPr lang="en-US" sz="4400">
                <a:solidFill>
                  <a:schemeClr val="dk1"/>
                </a:solidFill>
              </a:rPr>
              <a:t> of </a:t>
            </a:r>
            <a:r>
              <a:rPr b="1" lang="en-US" sz="4400">
                <a:solidFill>
                  <a:schemeClr val="dk1"/>
                </a:solidFill>
              </a:rPr>
              <a:t>international </a:t>
            </a:r>
            <a:r>
              <a:rPr b="1" lang="en-US" sz="4400">
                <a:solidFill>
                  <a:schemeClr val="dk1"/>
                </a:solidFill>
              </a:rPr>
              <a:t>activity</a:t>
            </a:r>
            <a:r>
              <a:rPr b="1" lang="en-US" sz="4400">
                <a:solidFill>
                  <a:schemeClr val="dk1"/>
                </a:solidFill>
              </a:rPr>
              <a:t> </a:t>
            </a:r>
            <a:r>
              <a:rPr lang="en-US" sz="4400">
                <a:solidFill>
                  <a:schemeClr val="dk1"/>
                </a:solidFill>
              </a:rPr>
              <a:t>between 8pm and 9pm.</a:t>
            </a:r>
            <a:endParaRPr sz="4400">
              <a:solidFill>
                <a:schemeClr val="dk1"/>
              </a:solidFill>
            </a:endParaRPr>
          </a:p>
          <a:p>
            <a:pPr indent="0" lvl="0" marL="914400" rtl="0" algn="l">
              <a:lnSpc>
                <a:spcPct val="115000"/>
              </a:lnSpc>
              <a:spcBef>
                <a:spcPts val="1000"/>
              </a:spcBef>
              <a:spcAft>
                <a:spcPts val="0"/>
              </a:spcAft>
              <a:buNone/>
            </a:pPr>
            <a:r>
              <a:rPr lang="en-US" sz="4400">
                <a:solidFill>
                  <a:schemeClr val="dk1"/>
                </a:solidFill>
              </a:rPr>
              <a:t>Our alert would have triggered.</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We detected a </a:t>
            </a:r>
            <a:r>
              <a:rPr lang="en-US" sz="4400">
                <a:solidFill>
                  <a:schemeClr val="dk1"/>
                </a:solidFill>
              </a:rPr>
              <a:t>suspicious</a:t>
            </a:r>
            <a:r>
              <a:rPr lang="en-US" sz="4400">
                <a:solidFill>
                  <a:schemeClr val="dk1"/>
                </a:solidFill>
              </a:rPr>
              <a:t> volume of</a:t>
            </a:r>
            <a:r>
              <a:rPr b="1" lang="en-US" sz="4400">
                <a:solidFill>
                  <a:schemeClr val="dk1"/>
                </a:solidFill>
              </a:rPr>
              <a:t> HTTP POST</a:t>
            </a:r>
            <a:r>
              <a:rPr lang="en-US" sz="4400">
                <a:solidFill>
                  <a:schemeClr val="dk1"/>
                </a:solidFill>
              </a:rPr>
              <a:t> activity between 8pm and 9pm on March 25th. It peaked at 1,296. </a:t>
            </a:r>
            <a:endParaRPr sz="4400">
              <a:solidFill>
                <a:schemeClr val="dk1"/>
              </a:solidFill>
            </a:endParaRPr>
          </a:p>
          <a:p>
            <a:pPr indent="0" lvl="0" marL="914400" rtl="0" algn="l">
              <a:lnSpc>
                <a:spcPct val="115000"/>
              </a:lnSpc>
              <a:spcBef>
                <a:spcPts val="1000"/>
              </a:spcBef>
              <a:spcAft>
                <a:spcPts val="0"/>
              </a:spcAft>
              <a:buNone/>
            </a:pPr>
            <a:r>
              <a:rPr lang="en-US" sz="4400">
                <a:solidFill>
                  <a:schemeClr val="dk1"/>
                </a:solidFill>
              </a:rPr>
              <a:t>Our alert would have triggered.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26" name="Shape 426"/>
        <p:cNvGrpSpPr/>
        <p:nvPr/>
      </p:nvGrpSpPr>
      <p:grpSpPr>
        <a:xfrm>
          <a:off x="0" y="0"/>
          <a:ext cx="0" cy="0"/>
          <a:chOff x="0" y="0"/>
          <a:chExt cx="0" cy="0"/>
        </a:xfrm>
      </p:grpSpPr>
      <p:sp>
        <p:nvSpPr>
          <p:cNvPr id="427" name="Google Shape;427;p49"/>
          <p:cNvSpPr txBox="1"/>
          <p:nvPr>
            <p:ph idx="3" type="body"/>
          </p:nvPr>
        </p:nvSpPr>
        <p:spPr>
          <a:xfrm>
            <a:off x="559075" y="1946425"/>
            <a:ext cx="23087100" cy="11007600"/>
          </a:xfrm>
          <a:prstGeom prst="rect">
            <a:avLst/>
          </a:prstGeom>
        </p:spPr>
        <p:txBody>
          <a:bodyPr anchorCtr="0" anchor="t" bIns="2437975" lIns="1219000" spcFirstLastPara="1" rIns="1219000" wrap="square" tIns="0">
            <a:normAutofit fontScale="70000" lnSpcReduction="10000"/>
          </a:bodyPr>
          <a:lstStyle/>
          <a:p>
            <a:pPr indent="0" lvl="0" marL="0" rtl="0" algn="l">
              <a:spcBef>
                <a:spcPts val="0"/>
              </a:spcBef>
              <a:spcAft>
                <a:spcPts val="0"/>
              </a:spcAft>
              <a:buNone/>
            </a:pPr>
            <a:r>
              <a:rPr lang="en-US" sz="4400">
                <a:solidFill>
                  <a:schemeClr val="dk1"/>
                </a:solidFill>
              </a:rPr>
              <a:t>Our alerts for HTTP methods showed a dip in GET requests by 2/3rds but an extreme increase in POST requests by 13x </a:t>
            </a:r>
            <a:br>
              <a:rPr lang="en-US" sz="4400">
                <a:solidFill>
                  <a:schemeClr val="dk1"/>
                </a:solidFill>
              </a:rPr>
            </a:br>
            <a:r>
              <a:rPr lang="en-US" sz="4400">
                <a:solidFill>
                  <a:schemeClr val="dk1"/>
                </a:solidFill>
              </a:rPr>
              <a:t>Looking at the Cluster map, we saw increased activity from Kiev, Ukraine. </a:t>
            </a:r>
            <a:br>
              <a:rPr lang="en-US" sz="4400">
                <a:solidFill>
                  <a:schemeClr val="dk1"/>
                </a:solidFill>
              </a:rPr>
            </a:br>
            <a:r>
              <a:rPr lang="en-US" sz="4400">
                <a:solidFill>
                  <a:schemeClr val="dk1"/>
                </a:solidFill>
              </a:rPr>
              <a:t>The URI pages visited showed a large amount of activity in the ‘</a:t>
            </a:r>
            <a:r>
              <a:rPr lang="en-US" sz="4400">
                <a:solidFill>
                  <a:schemeClr val="dk1"/>
                </a:solidFill>
              </a:rPr>
              <a:t>/VSI_Account_logon.php’</a:t>
            </a:r>
            <a:r>
              <a:rPr lang="en-US" sz="4400">
                <a:solidFill>
                  <a:schemeClr val="dk1"/>
                </a:solidFill>
              </a:rPr>
              <a:t>’ </a:t>
            </a:r>
            <a:br>
              <a:rPr lang="en-US" sz="4400">
                <a:solidFill>
                  <a:schemeClr val="dk1"/>
                </a:solidFill>
              </a:rPr>
            </a:br>
            <a:endParaRPr sz="4400">
              <a:solidFill>
                <a:schemeClr val="dk1"/>
              </a:solidFill>
            </a:endParaRPr>
          </a:p>
          <a:p>
            <a:pPr indent="0" lvl="0" marL="0" rtl="0" algn="l">
              <a:spcBef>
                <a:spcPts val="1200"/>
              </a:spcBef>
              <a:spcAft>
                <a:spcPts val="0"/>
              </a:spcAft>
              <a:buNone/>
            </a:pPr>
            <a:r>
              <a:rPr lang="en-US" sz="4400">
                <a:solidFill>
                  <a:schemeClr val="dk1"/>
                </a:solidFill>
              </a:rPr>
              <a:t>Our conclusion is that an Attacker from Kiev ran a brute force </a:t>
            </a:r>
            <a:br>
              <a:rPr lang="en-US" sz="4400">
                <a:solidFill>
                  <a:schemeClr val="dk1"/>
                </a:solidFill>
              </a:rPr>
            </a:br>
            <a:r>
              <a:rPr lang="en-US" sz="4400">
                <a:solidFill>
                  <a:schemeClr val="dk1"/>
                </a:solidFill>
              </a:rPr>
              <a:t>attack on the server. </a:t>
            </a:r>
            <a:br>
              <a:rPr lang="en-US" sz="4400">
                <a:solidFill>
                  <a:schemeClr val="dk1"/>
                </a:solidFill>
              </a:rPr>
            </a:br>
            <a:br>
              <a:rPr lang="en-US" sz="4400">
                <a:solidFill>
                  <a:schemeClr val="dk1"/>
                </a:solidFill>
              </a:rPr>
            </a:br>
            <a:r>
              <a:rPr lang="en-US" sz="4400">
                <a:solidFill>
                  <a:schemeClr val="dk1"/>
                </a:solidFill>
              </a:rPr>
              <a:t>The GET requests at 6pm were for the </a:t>
            </a:r>
            <a:br>
              <a:rPr lang="en-US" sz="4400">
                <a:solidFill>
                  <a:schemeClr val="dk1"/>
                </a:solidFill>
              </a:rPr>
            </a:br>
            <a:r>
              <a:rPr lang="en-US" sz="4400">
                <a:solidFill>
                  <a:schemeClr val="dk1"/>
                </a:solidFill>
              </a:rPr>
              <a:t>logstash-1.3.2-monolithic.jar URI, which is an archive that may have</a:t>
            </a:r>
            <a:br>
              <a:rPr lang="en-US" sz="4400">
                <a:solidFill>
                  <a:schemeClr val="dk1"/>
                </a:solidFill>
              </a:rPr>
            </a:br>
            <a:r>
              <a:rPr lang="en-US" sz="4400">
                <a:solidFill>
                  <a:schemeClr val="dk1"/>
                </a:solidFill>
              </a:rPr>
              <a:t>provided the attackers with information.</a:t>
            </a:r>
            <a:br>
              <a:rPr lang="en-US" sz="4400">
                <a:solidFill>
                  <a:schemeClr val="dk1"/>
                </a:solidFill>
              </a:rPr>
            </a:br>
            <a:r>
              <a:rPr lang="en-US" sz="4400">
                <a:solidFill>
                  <a:schemeClr val="dk1"/>
                </a:solidFill>
              </a:rPr>
              <a:t>This information may or may not have been relevant to the POST activity at the login page at 8:06pm.</a:t>
            </a:r>
            <a:br>
              <a:rPr lang="en-US" sz="4400">
                <a:solidFill>
                  <a:schemeClr val="dk1"/>
                </a:solidFill>
              </a:rPr>
            </a:br>
            <a:r>
              <a:rPr lang="en-US" sz="4400">
                <a:solidFill>
                  <a:schemeClr val="dk1"/>
                </a:solidFill>
              </a:rPr>
              <a:t>The rapid succession leads us to believe they used a tool for this.</a:t>
            </a:r>
            <a:br>
              <a:rPr lang="en-US" sz="4400">
                <a:solidFill>
                  <a:schemeClr val="dk1"/>
                </a:solidFill>
              </a:rPr>
            </a:br>
            <a:endParaRPr sz="4400">
              <a:solidFill>
                <a:schemeClr val="dk1"/>
              </a:solidFill>
            </a:endParaRPr>
          </a:p>
          <a:p>
            <a:pPr indent="0" lvl="0" marL="0" rtl="0" algn="l">
              <a:lnSpc>
                <a:spcPct val="115000"/>
              </a:lnSpc>
              <a:spcBef>
                <a:spcPts val="12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195580" lvl="0" marL="0" rtl="0" algn="l">
              <a:lnSpc>
                <a:spcPct val="115000"/>
              </a:lnSpc>
              <a:spcBef>
                <a:spcPts val="1000"/>
              </a:spcBef>
              <a:spcAft>
                <a:spcPts val="1000"/>
              </a:spcAft>
              <a:buClr>
                <a:schemeClr val="dk1"/>
              </a:buClr>
              <a:buSzPct val="100000"/>
              <a:buChar char="●"/>
            </a:pPr>
            <a:r>
              <a:rPr lang="en-US" sz="4400">
                <a:solidFill>
                  <a:schemeClr val="dk1"/>
                </a:solidFill>
              </a:rPr>
              <a:t>Kiev (439), Kharkiv (433), D.C. (714), and NYC(549) all had high volumes of activity. </a:t>
            </a:r>
            <a:endParaRPr sz="4400">
              <a:solidFill>
                <a:schemeClr val="dk1"/>
              </a:solidFill>
            </a:endParaRPr>
          </a:p>
        </p:txBody>
      </p:sp>
      <p:sp>
        <p:nvSpPr>
          <p:cNvPr id="428" name="Google Shape;428;p4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Summary—Apache</a:t>
            </a:r>
            <a:endParaRPr/>
          </a:p>
        </p:txBody>
      </p:sp>
      <p:sp>
        <p:nvSpPr>
          <p:cNvPr id="429" name="Google Shape;429;p4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pic>
        <p:nvPicPr>
          <p:cNvPr id="430" name="Google Shape;430;p49"/>
          <p:cNvPicPr preferRelativeResize="0"/>
          <p:nvPr/>
        </p:nvPicPr>
        <p:blipFill>
          <a:blip r:embed="rId3">
            <a:alphaModFix/>
          </a:blip>
          <a:stretch>
            <a:fillRect/>
          </a:stretch>
        </p:blipFill>
        <p:spPr>
          <a:xfrm>
            <a:off x="17811875" y="4222250"/>
            <a:ext cx="5834325" cy="5728251"/>
          </a:xfrm>
          <a:prstGeom prst="rect">
            <a:avLst/>
          </a:prstGeom>
          <a:noFill/>
          <a:ln>
            <a:noFill/>
          </a:ln>
        </p:spPr>
      </p:pic>
      <p:pic>
        <p:nvPicPr>
          <p:cNvPr id="431" name="Google Shape;431;p49"/>
          <p:cNvPicPr preferRelativeResize="0"/>
          <p:nvPr/>
        </p:nvPicPr>
        <p:blipFill>
          <a:blip r:embed="rId4">
            <a:alphaModFix/>
          </a:blip>
          <a:stretch>
            <a:fillRect/>
          </a:stretch>
        </p:blipFill>
        <p:spPr>
          <a:xfrm>
            <a:off x="19827698" y="6228151"/>
            <a:ext cx="1802675" cy="1716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35" name="Shape 435"/>
        <p:cNvGrpSpPr/>
        <p:nvPr/>
      </p:nvGrpSpPr>
      <p:grpSpPr>
        <a:xfrm>
          <a:off x="0" y="0"/>
          <a:ext cx="0" cy="0"/>
          <a:chOff x="0" y="0"/>
          <a:chExt cx="0" cy="0"/>
        </a:xfrm>
      </p:grpSpPr>
      <p:sp>
        <p:nvSpPr>
          <p:cNvPr id="436" name="Google Shape;436;p5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dk1"/>
                </a:solidFill>
              </a:rPr>
              <a:t>Screenshots of Attack Logs</a:t>
            </a:r>
            <a:endParaRPr/>
          </a:p>
        </p:txBody>
      </p:sp>
      <p:sp>
        <p:nvSpPr>
          <p:cNvPr id="437" name="Google Shape;437;p5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pic>
        <p:nvPicPr>
          <p:cNvPr id="438" name="Google Shape;438;p50"/>
          <p:cNvPicPr preferRelativeResize="0"/>
          <p:nvPr/>
        </p:nvPicPr>
        <p:blipFill>
          <a:blip r:embed="rId3">
            <a:alphaModFix/>
          </a:blip>
          <a:stretch>
            <a:fillRect/>
          </a:stretch>
        </p:blipFill>
        <p:spPr>
          <a:xfrm>
            <a:off x="789300" y="2337575"/>
            <a:ext cx="12144375" cy="4076700"/>
          </a:xfrm>
          <a:prstGeom prst="rect">
            <a:avLst/>
          </a:prstGeom>
          <a:noFill/>
          <a:ln>
            <a:noFill/>
          </a:ln>
        </p:spPr>
      </p:pic>
      <p:pic>
        <p:nvPicPr>
          <p:cNvPr id="439" name="Google Shape;439;p50"/>
          <p:cNvPicPr preferRelativeResize="0"/>
          <p:nvPr/>
        </p:nvPicPr>
        <p:blipFill>
          <a:blip r:embed="rId4">
            <a:alphaModFix/>
          </a:blip>
          <a:stretch>
            <a:fillRect/>
          </a:stretch>
        </p:blipFill>
        <p:spPr>
          <a:xfrm>
            <a:off x="761513" y="7226350"/>
            <a:ext cx="12199949" cy="5238750"/>
          </a:xfrm>
          <a:prstGeom prst="rect">
            <a:avLst/>
          </a:prstGeom>
          <a:noFill/>
          <a:ln>
            <a:noFill/>
          </a:ln>
        </p:spPr>
      </p:pic>
      <p:pic>
        <p:nvPicPr>
          <p:cNvPr id="440" name="Google Shape;440;p50"/>
          <p:cNvPicPr preferRelativeResize="0"/>
          <p:nvPr/>
        </p:nvPicPr>
        <p:blipFill>
          <a:blip r:embed="rId5">
            <a:alphaModFix/>
          </a:blip>
          <a:stretch>
            <a:fillRect/>
          </a:stretch>
        </p:blipFill>
        <p:spPr>
          <a:xfrm>
            <a:off x="13114038" y="1306988"/>
            <a:ext cx="11153463" cy="3498092"/>
          </a:xfrm>
          <a:prstGeom prst="rect">
            <a:avLst/>
          </a:prstGeom>
          <a:noFill/>
          <a:ln>
            <a:noFill/>
          </a:ln>
        </p:spPr>
      </p:pic>
      <p:sp>
        <p:nvSpPr>
          <p:cNvPr id="441" name="Google Shape;441;p50"/>
          <p:cNvSpPr txBox="1"/>
          <p:nvPr/>
        </p:nvSpPr>
        <p:spPr>
          <a:xfrm>
            <a:off x="13114050" y="4761400"/>
            <a:ext cx="66024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1"/>
                </a:solidFill>
              </a:rPr>
              <a:t>Alert triggered for activity outside of US. A </a:t>
            </a:r>
            <a:r>
              <a:rPr i="1" lang="en-US">
                <a:solidFill>
                  <a:schemeClr val="dk1"/>
                </a:solidFill>
              </a:rPr>
              <a:t>threshold</a:t>
            </a:r>
            <a:r>
              <a:rPr i="1" lang="en-US">
                <a:solidFill>
                  <a:schemeClr val="dk1"/>
                </a:solidFill>
              </a:rPr>
              <a:t> of 339 was surpassed.</a:t>
            </a:r>
            <a:endParaRPr i="1">
              <a:solidFill>
                <a:schemeClr val="dk1"/>
              </a:solidFill>
            </a:endParaRPr>
          </a:p>
        </p:txBody>
      </p:sp>
      <p:sp>
        <p:nvSpPr>
          <p:cNvPr id="442" name="Google Shape;442;p50"/>
          <p:cNvSpPr txBox="1"/>
          <p:nvPr/>
        </p:nvSpPr>
        <p:spPr>
          <a:xfrm>
            <a:off x="789300" y="6414275"/>
            <a:ext cx="73755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1"/>
                </a:solidFill>
              </a:rPr>
              <a:t>Post attack report of HTTP methods indicating a significant increase in POST method</a:t>
            </a:r>
            <a:endParaRPr i="1">
              <a:solidFill>
                <a:schemeClr val="dk1"/>
              </a:solidFill>
            </a:endParaRPr>
          </a:p>
        </p:txBody>
      </p:sp>
      <p:sp>
        <p:nvSpPr>
          <p:cNvPr id="443" name="Google Shape;443;p50"/>
          <p:cNvSpPr txBox="1"/>
          <p:nvPr/>
        </p:nvSpPr>
        <p:spPr>
          <a:xfrm>
            <a:off x="675575" y="12465100"/>
            <a:ext cx="127320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1"/>
                </a:solidFill>
              </a:rPr>
              <a:t>Post attack report of HTTP response codes indicating Significant reduction in 200 OK response code 9726 to 3746 Increase in 404 NOT FOUND response codes 213 to 679</a:t>
            </a:r>
            <a:endParaRPr i="1">
              <a:solidFill>
                <a:schemeClr val="dk1"/>
              </a:solidFill>
            </a:endParaRPr>
          </a:p>
          <a:p>
            <a:pPr indent="0" lvl="0" marL="0" rtl="0" algn="l">
              <a:spcBef>
                <a:spcPts val="0"/>
              </a:spcBef>
              <a:spcAft>
                <a:spcPts val="0"/>
              </a:spcAft>
              <a:buNone/>
            </a:pPr>
            <a:r>
              <a:t/>
            </a:r>
            <a:endParaRPr i="1"/>
          </a:p>
        </p:txBody>
      </p:sp>
      <p:pic>
        <p:nvPicPr>
          <p:cNvPr id="444" name="Google Shape;444;p50"/>
          <p:cNvPicPr preferRelativeResize="0"/>
          <p:nvPr/>
        </p:nvPicPr>
        <p:blipFill>
          <a:blip r:embed="rId6">
            <a:alphaModFix/>
          </a:blip>
          <a:stretch>
            <a:fillRect/>
          </a:stretch>
        </p:blipFill>
        <p:spPr>
          <a:xfrm>
            <a:off x="13114050" y="5290025"/>
            <a:ext cx="11153451" cy="3348776"/>
          </a:xfrm>
          <a:prstGeom prst="rect">
            <a:avLst/>
          </a:prstGeom>
          <a:noFill/>
          <a:ln>
            <a:noFill/>
          </a:ln>
        </p:spPr>
      </p:pic>
      <p:sp>
        <p:nvSpPr>
          <p:cNvPr id="445" name="Google Shape;445;p50"/>
          <p:cNvSpPr txBox="1"/>
          <p:nvPr/>
        </p:nvSpPr>
        <p:spPr>
          <a:xfrm>
            <a:off x="13233775" y="8638800"/>
            <a:ext cx="66024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1"/>
                </a:solidFill>
              </a:rPr>
              <a:t>A line chart indicating the increase in GET and POST methods.</a:t>
            </a:r>
            <a:endParaRPr i="1">
              <a:solidFill>
                <a:schemeClr val="dk1"/>
              </a:solidFill>
            </a:endParaRPr>
          </a:p>
        </p:txBody>
      </p:sp>
      <p:pic>
        <p:nvPicPr>
          <p:cNvPr id="446" name="Google Shape;446;p50"/>
          <p:cNvPicPr preferRelativeResize="0"/>
          <p:nvPr/>
        </p:nvPicPr>
        <p:blipFill rotWithShape="1">
          <a:blip r:embed="rId7">
            <a:alphaModFix/>
          </a:blip>
          <a:srcRect b="0" l="0" r="0" t="40348"/>
          <a:stretch/>
        </p:blipFill>
        <p:spPr>
          <a:xfrm>
            <a:off x="13114050" y="9156700"/>
            <a:ext cx="11153449" cy="3316000"/>
          </a:xfrm>
          <a:prstGeom prst="rect">
            <a:avLst/>
          </a:prstGeom>
          <a:noFill/>
          <a:ln>
            <a:noFill/>
          </a:ln>
        </p:spPr>
      </p:pic>
      <p:sp>
        <p:nvSpPr>
          <p:cNvPr id="447" name="Google Shape;447;p50"/>
          <p:cNvSpPr txBox="1"/>
          <p:nvPr/>
        </p:nvSpPr>
        <p:spPr>
          <a:xfrm>
            <a:off x="13114050" y="12472700"/>
            <a:ext cx="66024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1"/>
                </a:solidFill>
              </a:rPr>
              <a:t>A line chart indicating the increase in the two URI’s </a:t>
            </a:r>
            <a:r>
              <a:rPr i="1" lang="en-US">
                <a:solidFill>
                  <a:schemeClr val="dk1"/>
                </a:solidFill>
              </a:rPr>
              <a:t>accessed</a:t>
            </a:r>
            <a:endParaRPr i="1">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51" name="Shape 451"/>
        <p:cNvGrpSpPr/>
        <p:nvPr/>
      </p:nvGrpSpPr>
      <p:grpSpPr>
        <a:xfrm>
          <a:off x="0" y="0"/>
          <a:ext cx="0" cy="0"/>
          <a:chOff x="0" y="0"/>
          <a:chExt cx="0" cy="0"/>
        </a:xfrm>
      </p:grpSpPr>
      <p:sp>
        <p:nvSpPr>
          <p:cNvPr id="452" name="Google Shape;452;p5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dk1"/>
                </a:solidFill>
              </a:rPr>
              <a:t>Screenshots of Attack Logs</a:t>
            </a:r>
            <a:endParaRPr/>
          </a:p>
        </p:txBody>
      </p:sp>
      <p:sp>
        <p:nvSpPr>
          <p:cNvPr id="453" name="Google Shape;453;p5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454" name="Google Shape;454;p51"/>
          <p:cNvSpPr txBox="1"/>
          <p:nvPr/>
        </p:nvSpPr>
        <p:spPr>
          <a:xfrm>
            <a:off x="914400" y="7302825"/>
            <a:ext cx="99117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1"/>
                </a:solidFill>
              </a:rPr>
              <a:t>Cluster map indicating Increased activity from Europe, specifically Ukraine’s activity has increased substantially. </a:t>
            </a:r>
            <a:endParaRPr i="1">
              <a:solidFill>
                <a:schemeClr val="dk1"/>
              </a:solidFill>
            </a:endParaRPr>
          </a:p>
        </p:txBody>
      </p:sp>
      <p:pic>
        <p:nvPicPr>
          <p:cNvPr id="455" name="Google Shape;455;p51"/>
          <p:cNvPicPr preferRelativeResize="0"/>
          <p:nvPr/>
        </p:nvPicPr>
        <p:blipFill>
          <a:blip r:embed="rId3">
            <a:alphaModFix/>
          </a:blip>
          <a:stretch>
            <a:fillRect/>
          </a:stretch>
        </p:blipFill>
        <p:spPr>
          <a:xfrm>
            <a:off x="914400" y="2141350"/>
            <a:ext cx="11544300" cy="5210175"/>
          </a:xfrm>
          <a:prstGeom prst="rect">
            <a:avLst/>
          </a:prstGeom>
          <a:noFill/>
          <a:ln>
            <a:noFill/>
          </a:ln>
        </p:spPr>
      </p:pic>
      <p:pic>
        <p:nvPicPr>
          <p:cNvPr id="456" name="Google Shape;456;p51"/>
          <p:cNvPicPr preferRelativeResize="0"/>
          <p:nvPr/>
        </p:nvPicPr>
        <p:blipFill>
          <a:blip r:embed="rId4">
            <a:alphaModFix/>
          </a:blip>
          <a:stretch>
            <a:fillRect/>
          </a:stretch>
        </p:blipFill>
        <p:spPr>
          <a:xfrm>
            <a:off x="914400" y="8129450"/>
            <a:ext cx="11544300" cy="3476625"/>
          </a:xfrm>
          <a:prstGeom prst="rect">
            <a:avLst/>
          </a:prstGeom>
          <a:noFill/>
          <a:ln>
            <a:noFill/>
          </a:ln>
        </p:spPr>
      </p:pic>
      <p:sp>
        <p:nvSpPr>
          <p:cNvPr id="457" name="Google Shape;457;p51"/>
          <p:cNvSpPr txBox="1"/>
          <p:nvPr/>
        </p:nvSpPr>
        <p:spPr>
          <a:xfrm>
            <a:off x="914400" y="11538175"/>
            <a:ext cx="99117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1"/>
                </a:solidFill>
              </a:rPr>
              <a:t>Column chart indicating Ukraine’s activity has increased substantially. </a:t>
            </a:r>
            <a:endParaRPr i="1">
              <a:solidFill>
                <a:schemeClr val="dk1"/>
              </a:solidFill>
            </a:endParaRPr>
          </a:p>
        </p:txBody>
      </p:sp>
      <p:pic>
        <p:nvPicPr>
          <p:cNvPr id="458" name="Google Shape;458;p51"/>
          <p:cNvPicPr preferRelativeResize="0"/>
          <p:nvPr/>
        </p:nvPicPr>
        <p:blipFill>
          <a:blip r:embed="rId5">
            <a:alphaModFix/>
          </a:blip>
          <a:stretch>
            <a:fillRect/>
          </a:stretch>
        </p:blipFill>
        <p:spPr>
          <a:xfrm>
            <a:off x="12611100" y="5705363"/>
            <a:ext cx="11563350" cy="3476625"/>
          </a:xfrm>
          <a:prstGeom prst="rect">
            <a:avLst/>
          </a:prstGeom>
          <a:noFill/>
          <a:ln>
            <a:noFill/>
          </a:ln>
        </p:spPr>
      </p:pic>
      <p:sp>
        <p:nvSpPr>
          <p:cNvPr id="459" name="Google Shape;459;p51"/>
          <p:cNvSpPr txBox="1"/>
          <p:nvPr/>
        </p:nvSpPr>
        <p:spPr>
          <a:xfrm>
            <a:off x="12611100" y="9127075"/>
            <a:ext cx="99117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1"/>
                </a:solidFill>
              </a:rPr>
              <a:t>Column chart indicating increased activity for the URI /VSI_Account_logon.php - from 101 to 1323 hits</a:t>
            </a:r>
            <a:endParaRPr i="1">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63" name="Shape 463"/>
        <p:cNvGrpSpPr/>
        <p:nvPr/>
      </p:nvGrpSpPr>
      <p:grpSpPr>
        <a:xfrm>
          <a:off x="0" y="0"/>
          <a:ext cx="0" cy="0"/>
          <a:chOff x="0" y="0"/>
          <a:chExt cx="0" cy="0"/>
        </a:xfrm>
      </p:grpSpPr>
      <p:pic>
        <p:nvPicPr>
          <p:cNvPr id="464" name="Google Shape;464;p5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465" name="Google Shape;465;p5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pic>
        <p:nvPicPr>
          <p:cNvPr id="466" name="Google Shape;466;p52"/>
          <p:cNvPicPr preferRelativeResize="0"/>
          <p:nvPr/>
        </p:nvPicPr>
        <p:blipFill rotWithShape="1">
          <a:blip r:embed="rId4">
            <a:alphaModFix/>
          </a:blip>
          <a:srcRect b="7441" l="0" r="0" t="7509"/>
          <a:stretch/>
        </p:blipFill>
        <p:spPr>
          <a:xfrm>
            <a:off x="731325" y="773075"/>
            <a:ext cx="22914825" cy="12180925"/>
          </a:xfrm>
          <a:prstGeom prst="rect">
            <a:avLst/>
          </a:prstGeom>
          <a:noFill/>
          <a:ln>
            <a:noFill/>
          </a:ln>
        </p:spPr>
      </p:pic>
      <p:sp>
        <p:nvSpPr>
          <p:cNvPr id="467" name="Google Shape;467;p52"/>
          <p:cNvSpPr txBox="1"/>
          <p:nvPr>
            <p:ph type="title"/>
          </p:nvPr>
        </p:nvSpPr>
        <p:spPr>
          <a:xfrm>
            <a:off x="731368" y="10851092"/>
            <a:ext cx="22914900" cy="2745600"/>
          </a:xfrm>
          <a:prstGeom prst="rect">
            <a:avLst/>
          </a:prstGeom>
        </p:spPr>
        <p:txBody>
          <a:bodyPr anchorCtr="0" anchor="t" bIns="243750" lIns="243750" spcFirstLastPara="1" rIns="243750" wrap="square" tIns="243750">
            <a:normAutofit/>
          </a:bodyPr>
          <a:lstStyle/>
          <a:p>
            <a:pPr indent="0" lvl="0" marL="0" rtl="0" algn="ctr">
              <a:spcBef>
                <a:spcPts val="0"/>
              </a:spcBef>
              <a:spcAft>
                <a:spcPts val="0"/>
              </a:spcAft>
              <a:buNone/>
            </a:pPr>
            <a:r>
              <a:rPr b="1" lang="en-US" sz="9940">
                <a:solidFill>
                  <a:srgbClr val="9900FF"/>
                </a:solidFill>
                <a:latin typeface="Arial"/>
                <a:ea typeface="Arial"/>
                <a:cs typeface="Arial"/>
                <a:sym typeface="Arial"/>
              </a:rPr>
              <a:t>Summary and Future Mitigations</a:t>
            </a:r>
            <a:endParaRPr>
              <a:solidFill>
                <a:srgbClr val="9900FF"/>
              </a:solidFill>
              <a:latin typeface="Roboto Light"/>
              <a:ea typeface="Roboto Light"/>
              <a:cs typeface="Roboto Light"/>
              <a:sym typeface="Roboto Light"/>
            </a:endParaRPr>
          </a:p>
        </p:txBody>
      </p:sp>
      <p:sp>
        <p:nvSpPr>
          <p:cNvPr id="468" name="Google Shape;468;p52"/>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72" name="Shape 472"/>
        <p:cNvGrpSpPr/>
        <p:nvPr/>
      </p:nvGrpSpPr>
      <p:grpSpPr>
        <a:xfrm>
          <a:off x="0" y="0"/>
          <a:ext cx="0" cy="0"/>
          <a:chOff x="0" y="0"/>
          <a:chExt cx="0" cy="0"/>
        </a:xfrm>
      </p:grpSpPr>
      <p:sp>
        <p:nvSpPr>
          <p:cNvPr id="473" name="Google Shape;473;p5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Project 3 Summary</a:t>
            </a:r>
            <a:endParaRPr/>
          </a:p>
        </p:txBody>
      </p:sp>
      <p:sp>
        <p:nvSpPr>
          <p:cNvPr id="474" name="Google Shape;474;p5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475" name="Google Shape;475;p53"/>
          <p:cNvSpPr txBox="1"/>
          <p:nvPr>
            <p:ph idx="3" type="body"/>
          </p:nvPr>
        </p:nvSpPr>
        <p:spPr>
          <a:xfrm>
            <a:off x="703375" y="2008525"/>
            <a:ext cx="22942800" cy="10850100"/>
          </a:xfrm>
          <a:prstGeom prst="rect">
            <a:avLst/>
          </a:prstGeom>
        </p:spPr>
        <p:txBody>
          <a:bodyPr anchorCtr="0" anchor="t" bIns="2437975" lIns="1219000" spcFirstLastPara="1" rIns="1219000" wrap="square" tIns="0">
            <a:normAutofit lnSpcReduction="20000"/>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What were your overall findings from the attack that took place?</a:t>
            </a:r>
            <a:endParaRPr sz="4400">
              <a:solidFill>
                <a:schemeClr val="dk1"/>
              </a:solidFill>
            </a:endParaRPr>
          </a:p>
          <a:p>
            <a:pPr indent="0" lvl="0" marL="914400" rtl="0" algn="l">
              <a:lnSpc>
                <a:spcPct val="115000"/>
              </a:lnSpc>
              <a:spcBef>
                <a:spcPts val="1000"/>
              </a:spcBef>
              <a:spcAft>
                <a:spcPts val="0"/>
              </a:spcAft>
              <a:buNone/>
            </a:pPr>
            <a:r>
              <a:rPr lang="en-US" sz="4400">
                <a:solidFill>
                  <a:schemeClr val="dk1"/>
                </a:solidFill>
              </a:rPr>
              <a:t>Our overall finding found that on March 25th VSI had multiple attacks on there Windows and Apache </a:t>
            </a:r>
            <a:r>
              <a:rPr lang="en-US" sz="4400">
                <a:solidFill>
                  <a:schemeClr val="dk1"/>
                </a:solidFill>
              </a:rPr>
              <a:t>servers</a:t>
            </a:r>
            <a:r>
              <a:rPr lang="en-US" sz="4400">
                <a:solidFill>
                  <a:schemeClr val="dk1"/>
                </a:solidFill>
              </a:rPr>
              <a:t>. These attacks mainly consisted of BruteForce Password spraying.</a:t>
            </a:r>
            <a:endParaRPr sz="4400">
              <a:solidFill>
                <a:schemeClr val="dk1"/>
              </a:solidFill>
            </a:endParaRPr>
          </a:p>
          <a:p>
            <a:pPr indent="0" lvl="0" marL="914400" rtl="0" algn="l">
              <a:lnSpc>
                <a:spcPct val="115000"/>
              </a:lnSpc>
              <a:spcBef>
                <a:spcPts val="10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To protect VSI from future attacks, what future mitigations would you recommend?</a:t>
            </a:r>
            <a:endParaRPr sz="4400">
              <a:solidFill>
                <a:schemeClr val="dk1"/>
              </a:solidFill>
            </a:endParaRPr>
          </a:p>
          <a:p>
            <a:pPr indent="0" lvl="0" marL="914400" rtl="0" algn="l">
              <a:lnSpc>
                <a:spcPct val="115000"/>
              </a:lnSpc>
              <a:spcBef>
                <a:spcPts val="1000"/>
              </a:spcBef>
              <a:spcAft>
                <a:spcPts val="0"/>
              </a:spcAft>
              <a:buNone/>
            </a:pPr>
            <a:r>
              <a:rPr lang="en-US" sz="4400">
                <a:solidFill>
                  <a:schemeClr val="dk1"/>
                </a:solidFill>
              </a:rPr>
              <a:t>Two</a:t>
            </a:r>
            <a:r>
              <a:rPr lang="en-US" sz="4400">
                <a:solidFill>
                  <a:schemeClr val="dk1"/>
                </a:solidFill>
              </a:rPr>
              <a:t>-factor authentication, the first line of defense against Brute Force attacks.</a:t>
            </a:r>
            <a:br>
              <a:rPr lang="en-US" sz="4400">
                <a:solidFill>
                  <a:schemeClr val="dk1"/>
                </a:solidFill>
              </a:rPr>
            </a:br>
            <a:r>
              <a:rPr lang="en-US" sz="4400">
                <a:solidFill>
                  <a:schemeClr val="dk1"/>
                </a:solidFill>
              </a:rPr>
              <a:t>Setting up a traffic blocker based on high activity from the same location using a WAF or similar system.</a:t>
            </a:r>
            <a:endParaRPr sz="4400">
              <a:solidFill>
                <a:schemeClr val="dk1"/>
              </a:solidFill>
            </a:endParaRPr>
          </a:p>
          <a:p>
            <a:pPr indent="0" lvl="0" marL="914400" rtl="0" algn="l">
              <a:lnSpc>
                <a:spcPct val="115000"/>
              </a:lnSpc>
              <a:spcBef>
                <a:spcPts val="1000"/>
              </a:spcBef>
              <a:spcAft>
                <a:spcPts val="1000"/>
              </a:spcAft>
              <a:buNone/>
            </a:pPr>
            <a:r>
              <a:rPr lang="en-US" sz="4400">
                <a:solidFill>
                  <a:schemeClr val="dk1"/>
                </a:solidFill>
              </a:rPr>
              <a:t>Upgrade the protocol from HTTP to HTTPS.</a:t>
            </a:r>
            <a:br>
              <a:rPr lang="en-US" sz="4400">
                <a:solidFill>
                  <a:schemeClr val="dk1"/>
                </a:solidFill>
              </a:rPr>
            </a:br>
            <a:r>
              <a:rPr lang="en-US" sz="4400">
                <a:solidFill>
                  <a:schemeClr val="dk1"/>
                </a:solidFill>
              </a:rPr>
              <a:t>Better and more complex baselines to </a:t>
            </a:r>
            <a:r>
              <a:rPr lang="en-US" sz="4400">
                <a:solidFill>
                  <a:schemeClr val="dk1"/>
                </a:solidFill>
              </a:rPr>
              <a:t>account</a:t>
            </a:r>
            <a:r>
              <a:rPr lang="en-US" sz="4400">
                <a:solidFill>
                  <a:schemeClr val="dk1"/>
                </a:solidFill>
              </a:rPr>
              <a:t> for this type of event.</a:t>
            </a:r>
            <a:endParaRPr sz="44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79" name="Shape 479"/>
        <p:cNvGrpSpPr/>
        <p:nvPr/>
      </p:nvGrpSpPr>
      <p:grpSpPr>
        <a:xfrm>
          <a:off x="0" y="0"/>
          <a:ext cx="0" cy="0"/>
          <a:chOff x="0" y="0"/>
          <a:chExt cx="0" cy="0"/>
        </a:xfrm>
      </p:grpSpPr>
      <p:pic>
        <p:nvPicPr>
          <p:cNvPr id="480" name="Google Shape;480;p54"/>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481" name="Google Shape;481;p5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482" name="Google Shape;482;p54"/>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id="483" name="Google Shape;483;p54"/>
          <p:cNvPicPr preferRelativeResize="0"/>
          <p:nvPr/>
        </p:nvPicPr>
        <p:blipFill>
          <a:blip r:embed="rId4">
            <a:alphaModFix/>
          </a:blip>
          <a:stretch>
            <a:fillRect/>
          </a:stretch>
        </p:blipFill>
        <p:spPr>
          <a:xfrm>
            <a:off x="7397750" y="3324225"/>
            <a:ext cx="9582150" cy="7067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9" name="Shape 149"/>
        <p:cNvGrpSpPr/>
        <p:nvPr/>
      </p:nvGrpSpPr>
      <p:grpSpPr>
        <a:xfrm>
          <a:off x="0" y="0"/>
          <a:ext cx="0" cy="0"/>
          <a:chOff x="0" y="0"/>
          <a:chExt cx="0" cy="0"/>
        </a:xfrm>
      </p:grpSpPr>
      <p:pic>
        <p:nvPicPr>
          <p:cNvPr id="150" name="Google Shape;150;p2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1" name="Google Shape;151;p2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2" name="Google Shape;152;p21"/>
          <p:cNvSpPr txBox="1"/>
          <p:nvPr>
            <p:ph type="title"/>
          </p:nvPr>
        </p:nvSpPr>
        <p:spPr>
          <a:xfrm>
            <a:off x="731350" y="4936278"/>
            <a:ext cx="22914900" cy="37722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990"/>
              <a:buFont typeface="Arial"/>
              <a:buNone/>
            </a:pPr>
            <a:r>
              <a:rPr b="1" lang="en-US" sz="9940">
                <a:solidFill>
                  <a:srgbClr val="9900FF"/>
                </a:solidFill>
                <a:latin typeface="Arial"/>
                <a:ea typeface="Arial"/>
                <a:cs typeface="Arial"/>
                <a:sym typeface="Arial"/>
              </a:rPr>
              <a:t>Risk Monitoring </a:t>
            </a:r>
            <a:br>
              <a:rPr b="1" lang="en-US" sz="9940">
                <a:solidFill>
                  <a:srgbClr val="9900FF"/>
                </a:solidFill>
                <a:latin typeface="Arial"/>
                <a:ea typeface="Arial"/>
                <a:cs typeface="Arial"/>
                <a:sym typeface="Arial"/>
              </a:rPr>
            </a:br>
            <a:r>
              <a:rPr b="1" lang="en-US" sz="9940">
                <a:solidFill>
                  <a:srgbClr val="9900FF"/>
                </a:solidFill>
                <a:latin typeface="Arial"/>
                <a:ea typeface="Arial"/>
                <a:cs typeface="Arial"/>
                <a:sym typeface="Arial"/>
              </a:rPr>
              <a:t>Environment</a:t>
            </a:r>
            <a:endParaRPr b="1" sz="9940">
              <a:solidFill>
                <a:srgbClr val="9900FF"/>
              </a:solidFill>
              <a:latin typeface="Arial"/>
              <a:ea typeface="Arial"/>
              <a:cs typeface="Arial"/>
              <a:sym typeface="Arial"/>
            </a:endParaRPr>
          </a:p>
        </p:txBody>
      </p:sp>
      <p:sp>
        <p:nvSpPr>
          <p:cNvPr id="153" name="Google Shape;153;p21"/>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id="154" name="Google Shape;154;p21"/>
          <p:cNvPicPr preferRelativeResize="0"/>
          <p:nvPr/>
        </p:nvPicPr>
        <p:blipFill rotWithShape="1">
          <a:blip r:embed="rId4">
            <a:alphaModFix/>
          </a:blip>
          <a:srcRect b="0" l="31449" r="31385" t="0"/>
          <a:stretch/>
        </p:blipFill>
        <p:spPr>
          <a:xfrm>
            <a:off x="731350" y="7432975"/>
            <a:ext cx="4152551" cy="5586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8" name="Shape 158"/>
        <p:cNvGrpSpPr/>
        <p:nvPr/>
      </p:nvGrpSpPr>
      <p:grpSpPr>
        <a:xfrm>
          <a:off x="0" y="0"/>
          <a:ext cx="0" cy="0"/>
          <a:chOff x="0" y="0"/>
          <a:chExt cx="0" cy="0"/>
        </a:xfrm>
      </p:grpSpPr>
      <p:sp>
        <p:nvSpPr>
          <p:cNvPr id="159" name="Google Shape;159;p22"/>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Scenario</a:t>
            </a:r>
            <a:endParaRPr/>
          </a:p>
        </p:txBody>
      </p:sp>
      <p:sp>
        <p:nvSpPr>
          <p:cNvPr id="160" name="Google Shape;160;p2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61" name="Google Shape;161;p22"/>
          <p:cNvSpPr txBox="1"/>
          <p:nvPr>
            <p:ph idx="3" type="body"/>
          </p:nvPr>
        </p:nvSpPr>
        <p:spPr>
          <a:xfrm>
            <a:off x="717350" y="2253400"/>
            <a:ext cx="22942800" cy="9866700"/>
          </a:xfrm>
          <a:prstGeom prst="rect">
            <a:avLst/>
          </a:prstGeom>
        </p:spPr>
        <p:txBody>
          <a:bodyPr anchorCtr="0" anchor="t" bIns="2437975" lIns="1219000" spcFirstLastPara="1" rIns="1219000" wrap="square" tIns="0">
            <a:noAutofit/>
          </a:bodyPr>
          <a:lstStyle/>
          <a:p>
            <a:pPr indent="-482600" lvl="0" marL="914400" rtl="0" algn="l">
              <a:lnSpc>
                <a:spcPct val="95000"/>
              </a:lnSpc>
              <a:spcBef>
                <a:spcPts val="1200"/>
              </a:spcBef>
              <a:spcAft>
                <a:spcPts val="0"/>
              </a:spcAft>
              <a:buClr>
                <a:schemeClr val="dk1"/>
              </a:buClr>
              <a:buSzPts val="4000"/>
              <a:buChar char="●"/>
            </a:pPr>
            <a:r>
              <a:rPr lang="en-US" sz="4000">
                <a:solidFill>
                  <a:schemeClr val="dk1"/>
                </a:solidFill>
              </a:rPr>
              <a:t>Team Rocket has been hired as a SOC (Security Operations Center) analyst team for Virtual Space Industries (VSI), a company specializing in designing virtual-reality programs for businesses. VSI has heard rumors that its competitor, JobeCorp, may be planning to launch </a:t>
            </a:r>
            <a:r>
              <a:rPr lang="en-US" sz="4000">
                <a:solidFill>
                  <a:schemeClr val="dk1"/>
                </a:solidFill>
              </a:rPr>
              <a:t>cyber attacks</a:t>
            </a:r>
            <a:r>
              <a:rPr lang="en-US" sz="4000">
                <a:solidFill>
                  <a:schemeClr val="dk1"/>
                </a:solidFill>
              </a:rPr>
              <a:t> aimed at disrupting VSI’s business operations. </a:t>
            </a:r>
            <a:br>
              <a:rPr lang="en-US" sz="4000">
                <a:solidFill>
                  <a:schemeClr val="dk1"/>
                </a:solidFill>
              </a:rPr>
            </a:br>
            <a:r>
              <a:rPr lang="en-US" sz="4000">
                <a:solidFill>
                  <a:schemeClr val="dk1"/>
                </a:solidFill>
              </a:rPr>
              <a:t>Our role, is to utilize Splunk, a security information and event management (SIEM) tool, to monitor for potential attacks on VSI's systems and applications.</a:t>
            </a:r>
            <a:br>
              <a:rPr lang="en-US" sz="4000">
                <a:solidFill>
                  <a:schemeClr val="dk1"/>
                </a:solidFill>
              </a:rPr>
            </a:br>
            <a:endParaRPr sz="4000">
              <a:solidFill>
                <a:schemeClr val="dk1"/>
              </a:solidFill>
            </a:endParaRPr>
          </a:p>
          <a:p>
            <a:pPr indent="-482600" lvl="0" marL="914400" rtl="0" algn="l">
              <a:lnSpc>
                <a:spcPct val="95000"/>
              </a:lnSpc>
              <a:spcBef>
                <a:spcPts val="0"/>
              </a:spcBef>
              <a:spcAft>
                <a:spcPts val="0"/>
              </a:spcAft>
              <a:buClr>
                <a:schemeClr val="dk1"/>
              </a:buClr>
              <a:buSzPts val="4000"/>
              <a:buChar char="●"/>
            </a:pPr>
            <a:r>
              <a:rPr lang="en-US" sz="4000">
                <a:solidFill>
                  <a:schemeClr val="dk1"/>
                </a:solidFill>
              </a:rPr>
              <a:t>Our responsibilities include monitoring an Apache web server that hosts the </a:t>
            </a:r>
            <a:r>
              <a:rPr b="1" lang="en-US" sz="4000">
                <a:solidFill>
                  <a:schemeClr val="dk1"/>
                </a:solidFill>
              </a:rPr>
              <a:t>administrative webpage</a:t>
            </a:r>
            <a:r>
              <a:rPr lang="en-US" sz="4000">
                <a:solidFill>
                  <a:schemeClr val="dk1"/>
                </a:solidFill>
              </a:rPr>
              <a:t> and a Windows operating system that runs many of VSI’s </a:t>
            </a:r>
            <a:r>
              <a:rPr b="1" lang="en-US" sz="4000">
                <a:solidFill>
                  <a:schemeClr val="dk1"/>
                </a:solidFill>
              </a:rPr>
              <a:t>back-end operations</a:t>
            </a:r>
            <a:r>
              <a:rPr lang="en-US" sz="4000">
                <a:solidFill>
                  <a:schemeClr val="dk1"/>
                </a:solidFill>
              </a:rPr>
              <a:t>. To assist us VSI’s networking team has provided past logs which will help us develop baselines, and create reports, alerts, and dashboards. The logs we have been provided include Windows Server Logs, which contain intellectual property related to VSI’s next-generation virtual-reality programs, and Apache Server Logs, which are related to VSI’s main public-facing website, </a:t>
            </a:r>
            <a:r>
              <a:rPr b="1" lang="en-US" sz="4000">
                <a:solidFill>
                  <a:schemeClr val="dk1"/>
                </a:solidFill>
              </a:rPr>
              <a:t>vsi-company.com</a:t>
            </a:r>
            <a:r>
              <a:rPr lang="en-US" sz="4000">
                <a:solidFill>
                  <a:schemeClr val="dk1"/>
                </a:solidFill>
              </a:rPr>
              <a:t>.</a:t>
            </a:r>
            <a:endParaRPr sz="4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5" name="Shape 165"/>
        <p:cNvGrpSpPr/>
        <p:nvPr/>
      </p:nvGrpSpPr>
      <p:grpSpPr>
        <a:xfrm>
          <a:off x="0" y="0"/>
          <a:ext cx="0" cy="0"/>
          <a:chOff x="0" y="0"/>
          <a:chExt cx="0" cy="0"/>
        </a:xfrm>
      </p:grpSpPr>
      <p:pic>
        <p:nvPicPr>
          <p:cNvPr id="166" name="Google Shape;166;p2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7" name="Google Shape;167;p2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8" name="Google Shape;168;p23"/>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169" name="Google Shape;169;p23"/>
          <p:cNvSpPr txBox="1"/>
          <p:nvPr>
            <p:ph type="title"/>
          </p:nvPr>
        </p:nvSpPr>
        <p:spPr>
          <a:xfrm>
            <a:off x="731375" y="4971903"/>
            <a:ext cx="22914900" cy="37722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990"/>
              <a:buFont typeface="Arial"/>
              <a:buNone/>
            </a:pPr>
            <a:r>
              <a:rPr b="1" lang="en-US" sz="9940">
                <a:solidFill>
                  <a:srgbClr val="9900FF"/>
                </a:solidFill>
                <a:latin typeface="Arial"/>
                <a:ea typeface="Arial"/>
                <a:cs typeface="Arial"/>
                <a:sym typeface="Arial"/>
              </a:rPr>
              <a:t>IPQS Threat Risk Scoring App</a:t>
            </a:r>
            <a:endParaRPr b="1" sz="9940">
              <a:solidFill>
                <a:srgbClr val="9900FF"/>
              </a:solidFill>
              <a:latin typeface="Arial"/>
              <a:ea typeface="Arial"/>
              <a:cs typeface="Arial"/>
              <a:sym typeface="Arial"/>
            </a:endParaRPr>
          </a:p>
        </p:txBody>
      </p:sp>
      <p:pic>
        <p:nvPicPr>
          <p:cNvPr id="170" name="Google Shape;170;p23"/>
          <p:cNvPicPr preferRelativeResize="0"/>
          <p:nvPr/>
        </p:nvPicPr>
        <p:blipFill rotWithShape="1">
          <a:blip r:embed="rId4">
            <a:alphaModFix/>
          </a:blip>
          <a:srcRect b="0" l="31449" r="31385" t="0"/>
          <a:stretch/>
        </p:blipFill>
        <p:spPr>
          <a:xfrm flipH="1">
            <a:off x="19493725" y="7367450"/>
            <a:ext cx="4152551" cy="5586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4" name="Shape 174"/>
        <p:cNvGrpSpPr/>
        <p:nvPr/>
      </p:nvGrpSpPr>
      <p:grpSpPr>
        <a:xfrm>
          <a:off x="0" y="0"/>
          <a:ext cx="0" cy="0"/>
          <a:chOff x="0" y="0"/>
          <a:chExt cx="0" cy="0"/>
        </a:xfrm>
      </p:grpSpPr>
      <p:sp>
        <p:nvSpPr>
          <p:cNvPr id="175" name="Google Shape;175;p2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dk1"/>
                </a:solidFill>
              </a:rPr>
              <a:t>IPQS Threat Risk Scoring</a:t>
            </a:r>
            <a:endParaRPr/>
          </a:p>
        </p:txBody>
      </p:sp>
      <p:sp>
        <p:nvSpPr>
          <p:cNvPr id="176" name="Google Shape;176;p2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77" name="Google Shape;177;p24"/>
          <p:cNvSpPr txBox="1"/>
          <p:nvPr/>
        </p:nvSpPr>
        <p:spPr>
          <a:xfrm>
            <a:off x="1867350" y="2333050"/>
            <a:ext cx="176349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0">
                <a:solidFill>
                  <a:schemeClr val="accent2"/>
                </a:solidFill>
              </a:rPr>
              <a:t>IPQS Threat Scoring Add on for Splunk allows for </a:t>
            </a:r>
            <a:r>
              <a:rPr lang="en-US" sz="6000">
                <a:solidFill>
                  <a:schemeClr val="accent2"/>
                </a:solidFill>
              </a:rPr>
              <a:t>improved</a:t>
            </a:r>
            <a:r>
              <a:rPr lang="en-US" sz="6000">
                <a:solidFill>
                  <a:schemeClr val="accent2"/>
                </a:solidFill>
              </a:rPr>
              <a:t> threat intelligence through IP address reputation, email address risk scoring, domain intelligence, and malicious URL scanning within Splunk.</a:t>
            </a:r>
            <a:endParaRPr sz="6000">
              <a:solidFill>
                <a:schemeClr val="accen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1" name="Shape 181"/>
        <p:cNvGrpSpPr/>
        <p:nvPr/>
      </p:nvGrpSpPr>
      <p:grpSpPr>
        <a:xfrm>
          <a:off x="0" y="0"/>
          <a:ext cx="0" cy="0"/>
          <a:chOff x="0" y="0"/>
          <a:chExt cx="0" cy="0"/>
        </a:xfrm>
      </p:grpSpPr>
      <p:sp>
        <p:nvSpPr>
          <p:cNvPr id="182" name="Google Shape;182;p25"/>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Clr>
                <a:schemeClr val="dk1"/>
              </a:buClr>
              <a:buSzPts val="990"/>
              <a:buFont typeface="Arial"/>
              <a:buNone/>
            </a:pPr>
            <a:r>
              <a:rPr lang="en-US">
                <a:solidFill>
                  <a:schemeClr val="dk1"/>
                </a:solidFill>
              </a:rPr>
              <a:t>IPQS Threat Risk Scoring</a:t>
            </a:r>
            <a:endParaRPr/>
          </a:p>
        </p:txBody>
      </p:sp>
      <p:sp>
        <p:nvSpPr>
          <p:cNvPr id="183" name="Google Shape;183;p25"/>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84" name="Google Shape;184;p25"/>
          <p:cNvSpPr txBox="1"/>
          <p:nvPr/>
        </p:nvSpPr>
        <p:spPr>
          <a:xfrm>
            <a:off x="1117575" y="2333050"/>
            <a:ext cx="21830400" cy="472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800">
                <a:solidFill>
                  <a:schemeClr val="accent2"/>
                </a:solidFill>
              </a:rPr>
              <a:t>A scenario to use this app is when there are domains, IP Address, e-mails, Phone Numbers, or URLs that you want more data on, it is easily searched using IPQS in order to enrich the data. </a:t>
            </a:r>
            <a:endParaRPr sz="4800">
              <a:solidFill>
                <a:schemeClr val="accent2"/>
              </a:solidFill>
            </a:endParaRPr>
          </a:p>
          <a:p>
            <a:pPr indent="0" lvl="0" marL="0" rtl="0" algn="l">
              <a:spcBef>
                <a:spcPts val="0"/>
              </a:spcBef>
              <a:spcAft>
                <a:spcPts val="0"/>
              </a:spcAft>
              <a:buNone/>
            </a:pPr>
            <a:r>
              <a:t/>
            </a:r>
            <a:endParaRPr sz="4800">
              <a:solidFill>
                <a:schemeClr val="accent2"/>
              </a:solidFill>
            </a:endParaRPr>
          </a:p>
          <a:p>
            <a:pPr indent="0" lvl="0" marL="0" rtl="0" algn="l">
              <a:spcBef>
                <a:spcPts val="0"/>
              </a:spcBef>
              <a:spcAft>
                <a:spcPts val="0"/>
              </a:spcAft>
              <a:buNone/>
            </a:pPr>
            <a:r>
              <a:rPr lang="en-US" sz="4800">
                <a:solidFill>
                  <a:schemeClr val="accent2"/>
                </a:solidFill>
              </a:rPr>
              <a:t>A domain specific to the data we were handling is </a:t>
            </a:r>
            <a:r>
              <a:rPr lang="en-US" sz="4800" u="sng">
                <a:solidFill>
                  <a:schemeClr val="hlink"/>
                </a:solidFill>
                <a:hlinkClick r:id="rId3"/>
              </a:rPr>
              <a:t>www.semicomplete.com</a:t>
            </a:r>
            <a:r>
              <a:rPr lang="en-US" sz="4800">
                <a:solidFill>
                  <a:schemeClr val="accent2"/>
                </a:solidFill>
              </a:rPr>
              <a:t>. </a:t>
            </a:r>
            <a:endParaRPr sz="4800">
              <a:solidFill>
                <a:schemeClr val="accent2"/>
              </a:solidFill>
            </a:endParaRPr>
          </a:p>
          <a:p>
            <a:pPr indent="0" lvl="0" marL="0" rtl="0" algn="l">
              <a:spcBef>
                <a:spcPts val="0"/>
              </a:spcBef>
              <a:spcAft>
                <a:spcPts val="0"/>
              </a:spcAft>
              <a:buNone/>
            </a:pPr>
            <a:r>
              <a:t/>
            </a:r>
            <a:endParaRPr sz="5500">
              <a:solidFill>
                <a:schemeClr val="accent2"/>
              </a:solidFill>
            </a:endParaRPr>
          </a:p>
        </p:txBody>
      </p:sp>
      <p:pic>
        <p:nvPicPr>
          <p:cNvPr id="185" name="Google Shape;185;p25"/>
          <p:cNvPicPr preferRelativeResize="0"/>
          <p:nvPr/>
        </p:nvPicPr>
        <p:blipFill>
          <a:blip r:embed="rId4">
            <a:alphaModFix/>
          </a:blip>
          <a:stretch>
            <a:fillRect/>
          </a:stretch>
        </p:blipFill>
        <p:spPr>
          <a:xfrm>
            <a:off x="1117525" y="6377700"/>
            <a:ext cx="21830477" cy="6576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0" name="Shape 190"/>
        <p:cNvGrpSpPr/>
        <p:nvPr/>
      </p:nvGrpSpPr>
      <p:grpSpPr>
        <a:xfrm>
          <a:off x="0" y="0"/>
          <a:ext cx="0" cy="0"/>
          <a:chOff x="0" y="0"/>
          <a:chExt cx="0" cy="0"/>
        </a:xfrm>
      </p:grpSpPr>
      <p:sp>
        <p:nvSpPr>
          <p:cNvPr id="191" name="Google Shape;191;p26"/>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Logs Analyzed</a:t>
            </a:r>
            <a:endParaRPr/>
          </a:p>
        </p:txBody>
      </p:sp>
      <p:sp>
        <p:nvSpPr>
          <p:cNvPr id="192" name="Google Shape;192;p2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93" name="Google Shape;193;p26"/>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194" name="Google Shape;194;p26"/>
          <p:cNvSpPr txBox="1"/>
          <p:nvPr>
            <p:ph idx="3" type="subTitle"/>
          </p:nvPr>
        </p:nvSpPr>
        <p:spPr>
          <a:xfrm>
            <a:off x="2453777" y="5695600"/>
            <a:ext cx="8972700" cy="6785700"/>
          </a:xfrm>
          <a:prstGeom prst="rect">
            <a:avLst/>
          </a:prstGeom>
        </p:spPr>
        <p:txBody>
          <a:bodyPr anchorCtr="0" anchor="t" bIns="0" lIns="1219000" spcFirstLastPara="1" rIns="1219000" wrap="square" tIns="0">
            <a:normAutofit/>
          </a:bodyPr>
          <a:lstStyle/>
          <a:p>
            <a:pPr indent="-533400" lvl="0" marL="457200" rtl="0" algn="l">
              <a:spcBef>
                <a:spcPts val="0"/>
              </a:spcBef>
              <a:spcAft>
                <a:spcPts val="0"/>
              </a:spcAft>
              <a:buClr>
                <a:schemeClr val="accent2"/>
              </a:buClr>
              <a:buSzPts val="4800"/>
              <a:buAutoNum type="arabicPeriod"/>
            </a:pPr>
            <a:r>
              <a:rPr lang="en-US">
                <a:solidFill>
                  <a:schemeClr val="accent2"/>
                </a:solidFill>
              </a:rPr>
              <a:t>Signature ID and Signatures</a:t>
            </a:r>
            <a:endParaRPr>
              <a:solidFill>
                <a:schemeClr val="accent2"/>
              </a:solidFill>
            </a:endParaRPr>
          </a:p>
          <a:p>
            <a:pPr indent="-533400" lvl="0" marL="457200" rtl="0" algn="l">
              <a:spcBef>
                <a:spcPts val="0"/>
              </a:spcBef>
              <a:spcAft>
                <a:spcPts val="0"/>
              </a:spcAft>
              <a:buClr>
                <a:schemeClr val="accent2"/>
              </a:buClr>
              <a:buSzPts val="4800"/>
              <a:buAutoNum type="arabicPeriod"/>
            </a:pPr>
            <a:r>
              <a:rPr lang="en-US">
                <a:solidFill>
                  <a:schemeClr val="accent2"/>
                </a:solidFill>
              </a:rPr>
              <a:t>Users </a:t>
            </a:r>
            <a:endParaRPr>
              <a:solidFill>
                <a:schemeClr val="accent2"/>
              </a:solidFill>
            </a:endParaRPr>
          </a:p>
          <a:p>
            <a:pPr indent="-533400" lvl="0" marL="457200" rtl="0" algn="l">
              <a:spcBef>
                <a:spcPts val="0"/>
              </a:spcBef>
              <a:spcAft>
                <a:spcPts val="0"/>
              </a:spcAft>
              <a:buClr>
                <a:schemeClr val="accent2"/>
              </a:buClr>
              <a:buSzPts val="4800"/>
              <a:buAutoNum type="arabicPeriod"/>
            </a:pPr>
            <a:r>
              <a:rPr lang="en-US">
                <a:solidFill>
                  <a:schemeClr val="accent2"/>
                </a:solidFill>
              </a:rPr>
              <a:t>Statuses </a:t>
            </a:r>
            <a:endParaRPr>
              <a:solidFill>
                <a:schemeClr val="accent2"/>
              </a:solidFill>
            </a:endParaRPr>
          </a:p>
          <a:p>
            <a:pPr indent="-533400" lvl="0" marL="457200" rtl="0" algn="l">
              <a:spcBef>
                <a:spcPts val="0"/>
              </a:spcBef>
              <a:spcAft>
                <a:spcPts val="0"/>
              </a:spcAft>
              <a:buClr>
                <a:schemeClr val="accent2"/>
              </a:buClr>
              <a:buSzPts val="4800"/>
              <a:buAutoNum type="arabicPeriod"/>
            </a:pPr>
            <a:r>
              <a:rPr lang="en-US">
                <a:solidFill>
                  <a:schemeClr val="accent2"/>
                </a:solidFill>
              </a:rPr>
              <a:t>High Severity Events  </a:t>
            </a:r>
            <a:endParaRPr>
              <a:solidFill>
                <a:schemeClr val="accent2"/>
              </a:solidFill>
            </a:endParaRPr>
          </a:p>
          <a:p>
            <a:pPr indent="0" lvl="0" marL="0" rtl="0" algn="l">
              <a:spcBef>
                <a:spcPts val="3200"/>
              </a:spcBef>
              <a:spcAft>
                <a:spcPts val="3200"/>
              </a:spcAft>
              <a:buNone/>
            </a:pPr>
            <a:r>
              <a:t/>
            </a:r>
            <a:endParaRPr>
              <a:solidFill>
                <a:schemeClr val="accent2"/>
              </a:solidFill>
            </a:endParaRPr>
          </a:p>
        </p:txBody>
      </p:sp>
      <p:sp>
        <p:nvSpPr>
          <p:cNvPr id="195" name="Google Shape;195;p26"/>
          <p:cNvSpPr txBox="1"/>
          <p:nvPr>
            <p:ph idx="4" type="subTitle"/>
          </p:nvPr>
        </p:nvSpPr>
        <p:spPr>
          <a:xfrm>
            <a:off x="2869453" y="3795933"/>
            <a:ext cx="8151600" cy="1269600"/>
          </a:xfrm>
          <a:prstGeom prst="rect">
            <a:avLst/>
          </a:prstGeom>
        </p:spPr>
        <p:txBody>
          <a:bodyPr anchorCtr="0" anchor="ctr" bIns="0" lIns="487575" spcFirstLastPara="1" rIns="1219000" wrap="square" tIns="0">
            <a:normAutofit/>
          </a:bodyPr>
          <a:lstStyle/>
          <a:p>
            <a:pPr indent="0" lvl="0" marL="0" rtl="0" algn="l">
              <a:spcBef>
                <a:spcPts val="0"/>
              </a:spcBef>
              <a:spcAft>
                <a:spcPts val="3200"/>
              </a:spcAft>
              <a:buNone/>
            </a:pPr>
            <a:r>
              <a:rPr b="1" lang="en-US" sz="4300">
                <a:solidFill>
                  <a:srgbClr val="666666"/>
                </a:solidFill>
              </a:rPr>
              <a:t>Windows Logs</a:t>
            </a:r>
            <a:endParaRPr b="1" sz="4300">
              <a:solidFill>
                <a:srgbClr val="666666"/>
              </a:solidFill>
            </a:endParaRPr>
          </a:p>
        </p:txBody>
      </p:sp>
      <p:sp>
        <p:nvSpPr>
          <p:cNvPr id="196" name="Google Shape;196;p26"/>
          <p:cNvSpPr txBox="1"/>
          <p:nvPr>
            <p:ph idx="5" type="subTitle"/>
          </p:nvPr>
        </p:nvSpPr>
        <p:spPr>
          <a:xfrm>
            <a:off x="14810597" y="5701600"/>
            <a:ext cx="8557200" cy="6785700"/>
          </a:xfrm>
          <a:prstGeom prst="rect">
            <a:avLst/>
          </a:prstGeom>
        </p:spPr>
        <p:txBody>
          <a:bodyPr anchorCtr="0" anchor="t" bIns="0" lIns="1219000" spcFirstLastPara="1" rIns="1219000" wrap="square" tIns="0">
            <a:normAutofit/>
          </a:bodyPr>
          <a:lstStyle/>
          <a:p>
            <a:pPr indent="-533400" lvl="0" marL="457200" rtl="0" algn="l">
              <a:spcBef>
                <a:spcPts val="0"/>
              </a:spcBef>
              <a:spcAft>
                <a:spcPts val="0"/>
              </a:spcAft>
              <a:buClr>
                <a:schemeClr val="accent2"/>
              </a:buClr>
              <a:buSzPts val="4800"/>
              <a:buAutoNum type="arabicPeriod"/>
            </a:pPr>
            <a:r>
              <a:rPr lang="en-US">
                <a:solidFill>
                  <a:schemeClr val="accent2"/>
                </a:solidFill>
              </a:rPr>
              <a:t>HTTP Method </a:t>
            </a:r>
            <a:endParaRPr>
              <a:solidFill>
                <a:schemeClr val="accent2"/>
              </a:solidFill>
            </a:endParaRPr>
          </a:p>
          <a:p>
            <a:pPr indent="-533400" lvl="0" marL="457200" rtl="0" algn="l">
              <a:spcBef>
                <a:spcPts val="0"/>
              </a:spcBef>
              <a:spcAft>
                <a:spcPts val="0"/>
              </a:spcAft>
              <a:buClr>
                <a:schemeClr val="accent2"/>
              </a:buClr>
              <a:buSzPts val="4800"/>
              <a:buAutoNum type="arabicPeriod"/>
            </a:pPr>
            <a:r>
              <a:rPr lang="en-US">
                <a:solidFill>
                  <a:schemeClr val="accent2"/>
                </a:solidFill>
              </a:rPr>
              <a:t>Referer_Domains </a:t>
            </a:r>
            <a:endParaRPr>
              <a:solidFill>
                <a:schemeClr val="accent2"/>
              </a:solidFill>
            </a:endParaRPr>
          </a:p>
          <a:p>
            <a:pPr indent="-533400" lvl="0" marL="457200" rtl="0" algn="l">
              <a:spcBef>
                <a:spcPts val="0"/>
              </a:spcBef>
              <a:spcAft>
                <a:spcPts val="0"/>
              </a:spcAft>
              <a:buClr>
                <a:schemeClr val="accent2"/>
              </a:buClr>
              <a:buSzPts val="4800"/>
              <a:buAutoNum type="arabicPeriod"/>
            </a:pPr>
            <a:r>
              <a:rPr lang="en-US">
                <a:solidFill>
                  <a:schemeClr val="accent2"/>
                </a:solidFill>
              </a:rPr>
              <a:t>HTTP Response Status </a:t>
            </a:r>
            <a:endParaRPr>
              <a:solidFill>
                <a:schemeClr val="accent2"/>
              </a:solidFill>
            </a:endParaRPr>
          </a:p>
          <a:p>
            <a:pPr indent="-533400" lvl="0" marL="457200" rtl="0" algn="l">
              <a:spcBef>
                <a:spcPts val="0"/>
              </a:spcBef>
              <a:spcAft>
                <a:spcPts val="0"/>
              </a:spcAft>
              <a:buClr>
                <a:schemeClr val="accent2"/>
              </a:buClr>
              <a:buSzPts val="4800"/>
              <a:buAutoNum type="arabicPeriod"/>
            </a:pPr>
            <a:r>
              <a:rPr lang="en-US">
                <a:solidFill>
                  <a:schemeClr val="accent2"/>
                </a:solidFill>
              </a:rPr>
              <a:t>Client IP / Geo-Locations</a:t>
            </a:r>
            <a:endParaRPr>
              <a:solidFill>
                <a:schemeClr val="accent2"/>
              </a:solidFill>
            </a:endParaRPr>
          </a:p>
          <a:p>
            <a:pPr indent="-533400" lvl="0" marL="457200" rtl="0" algn="l">
              <a:spcBef>
                <a:spcPts val="0"/>
              </a:spcBef>
              <a:spcAft>
                <a:spcPts val="0"/>
              </a:spcAft>
              <a:buClr>
                <a:schemeClr val="accent2"/>
              </a:buClr>
              <a:buSzPts val="4800"/>
              <a:buAutoNum type="arabicPeriod"/>
            </a:pPr>
            <a:r>
              <a:rPr lang="en-US">
                <a:solidFill>
                  <a:schemeClr val="accent2"/>
                </a:solidFill>
              </a:rPr>
              <a:t>User Agents </a:t>
            </a:r>
            <a:endParaRPr>
              <a:solidFill>
                <a:schemeClr val="accent2"/>
              </a:solidFill>
            </a:endParaRPr>
          </a:p>
        </p:txBody>
      </p:sp>
      <p:sp>
        <p:nvSpPr>
          <p:cNvPr id="197" name="Google Shape;197;p26"/>
          <p:cNvSpPr txBox="1"/>
          <p:nvPr>
            <p:ph idx="6" type="subTitle"/>
          </p:nvPr>
        </p:nvSpPr>
        <p:spPr>
          <a:xfrm>
            <a:off x="14810609" y="3801933"/>
            <a:ext cx="8151600" cy="1269600"/>
          </a:xfrm>
          <a:prstGeom prst="rect">
            <a:avLst/>
          </a:prstGeom>
        </p:spPr>
        <p:txBody>
          <a:bodyPr anchorCtr="0" anchor="ctr" bIns="0" lIns="487575" spcFirstLastPara="1" rIns="1219000" wrap="square" tIns="0">
            <a:normAutofit/>
          </a:bodyPr>
          <a:lstStyle/>
          <a:p>
            <a:pPr indent="0" lvl="0" marL="0" rtl="0" algn="l">
              <a:spcBef>
                <a:spcPts val="0"/>
              </a:spcBef>
              <a:spcAft>
                <a:spcPts val="3200"/>
              </a:spcAft>
              <a:buNone/>
            </a:pPr>
            <a:r>
              <a:rPr b="1" lang="en-US" sz="4000">
                <a:solidFill>
                  <a:srgbClr val="666666"/>
                </a:solidFill>
              </a:rPr>
              <a:t>Apache Logs</a:t>
            </a:r>
            <a:endParaRPr b="1" sz="4000">
              <a:solidFill>
                <a:srgbClr val="666666"/>
              </a:solidFill>
            </a:endParaRPr>
          </a:p>
        </p:txBody>
      </p:sp>
      <p:sp>
        <p:nvSpPr>
          <p:cNvPr id="198" name="Google Shape;198;p26"/>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solidFill>
                  <a:schemeClr val="lt1"/>
                </a:solidFill>
              </a:rPr>
              <a:t>1</a:t>
            </a:r>
            <a:endParaRPr b="1" sz="4400">
              <a:solidFill>
                <a:schemeClr val="lt1"/>
              </a:solidFill>
            </a:endParaRPr>
          </a:p>
        </p:txBody>
      </p:sp>
      <p:sp>
        <p:nvSpPr>
          <p:cNvPr id="199" name="Google Shape;199;p26"/>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